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3004800" cy="9753600"/>
  <p:notesSz cx="6858000" cy="9144000"/>
  <p:defaultTextStyle>
    <a:lvl1pPr>
      <a:defRPr sz="2400">
        <a:latin typeface="Avenir Book"/>
        <a:ea typeface="Avenir Book"/>
        <a:cs typeface="Avenir Book"/>
        <a:sym typeface="Avenir Book"/>
      </a:defRPr>
    </a:lvl1pPr>
    <a:lvl2pPr>
      <a:defRPr sz="2400">
        <a:latin typeface="Avenir Book"/>
        <a:ea typeface="Avenir Book"/>
        <a:cs typeface="Avenir Book"/>
        <a:sym typeface="Avenir Book"/>
      </a:defRPr>
    </a:lvl2pPr>
    <a:lvl3pPr>
      <a:defRPr sz="2400">
        <a:latin typeface="Avenir Book"/>
        <a:ea typeface="Avenir Book"/>
        <a:cs typeface="Avenir Book"/>
        <a:sym typeface="Avenir Book"/>
      </a:defRPr>
    </a:lvl3pPr>
    <a:lvl4pPr>
      <a:defRPr sz="2400">
        <a:latin typeface="Avenir Book"/>
        <a:ea typeface="Avenir Book"/>
        <a:cs typeface="Avenir Book"/>
        <a:sym typeface="Avenir Book"/>
      </a:defRPr>
    </a:lvl4pPr>
    <a:lvl5pPr>
      <a:defRPr sz="2400">
        <a:latin typeface="Avenir Book"/>
        <a:ea typeface="Avenir Book"/>
        <a:cs typeface="Avenir Book"/>
        <a:sym typeface="Avenir Book"/>
      </a:defRPr>
    </a:lvl5pPr>
    <a:lvl6pPr>
      <a:defRPr sz="2400">
        <a:latin typeface="Avenir Book"/>
        <a:ea typeface="Avenir Book"/>
        <a:cs typeface="Avenir Book"/>
        <a:sym typeface="Avenir Book"/>
      </a:defRPr>
    </a:lvl6pPr>
    <a:lvl7pPr>
      <a:defRPr sz="2400">
        <a:latin typeface="Avenir Book"/>
        <a:ea typeface="Avenir Book"/>
        <a:cs typeface="Avenir Book"/>
        <a:sym typeface="Avenir Book"/>
      </a:defRPr>
    </a:lvl7pPr>
    <a:lvl8pPr>
      <a:defRPr sz="2400">
        <a:latin typeface="Avenir Book"/>
        <a:ea typeface="Avenir Book"/>
        <a:cs typeface="Avenir Book"/>
        <a:sym typeface="Avenir Book"/>
      </a:defRPr>
    </a:lvl8pPr>
    <a:lvl9pPr>
      <a:defRPr sz="2400">
        <a:latin typeface="Avenir Book"/>
        <a:ea typeface="Avenir Book"/>
        <a:cs typeface="Avenir Book"/>
        <a:sym typeface="Avenir Book"/>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Avenir Book"/>
          <a:ea typeface="Avenir Book"/>
          <a:cs typeface="Avenir Book"/>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7F3F4"/>
          </a:solidFill>
        </a:fill>
      </a:tcStyle>
    </a:wholeTbl>
    <a:band2H>
      <a:tcTxStyle/>
      <a:tcStyle>
        <a:tcBdr/>
        <a:fill>
          <a:solidFill>
            <a:srgbClr val="F3F9FA"/>
          </a:solidFill>
        </a:fill>
      </a:tcStyle>
    </a:band2H>
    <a:firstCol>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BE0E3"/>
          </a:solidFill>
        </a:fill>
      </a:tcStyle>
    </a:firstCol>
    <a:la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BE0E3"/>
          </a:solidFill>
        </a:fill>
      </a:tcStyle>
    </a:lastRow>
    <a:fir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BE0E3"/>
          </a:solidFill>
        </a:fill>
      </a:tcStyle>
    </a:firstRow>
  </a:tblStyle>
  <a:tblStyle styleId="{C7B018BB-80A7-4F77-B60F-C8B233D01FF8}" styleName="">
    <a:tblBg/>
    <a:wholeTbl>
      <a:tcTxStyle b="on" i="on">
        <a:font>
          <a:latin typeface="Avenir Book"/>
          <a:ea typeface="Avenir Book"/>
          <a:cs typeface="Avenir Book"/>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BDBDB"/>
          </a:solidFill>
        </a:fill>
      </a:tcStyle>
    </a:wholeTbl>
    <a:band2H>
      <a:tcTxStyle/>
      <a:tcStyle>
        <a:tcBdr/>
        <a:fill>
          <a:solidFill>
            <a:srgbClr val="EEEEEE"/>
          </a:solidFill>
        </a:fill>
      </a:tcStyle>
    </a:band2H>
    <a:firstCol>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F8F8F"/>
          </a:solidFill>
        </a:fill>
      </a:tcStyle>
    </a:firstCol>
    <a:la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F8F8F"/>
          </a:solidFill>
        </a:fill>
      </a:tcStyle>
    </a:lastRow>
    <a:fir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F8F8F"/>
          </a:solidFill>
        </a:fill>
      </a:tcStyle>
    </a:firstRow>
  </a:tblStyle>
  <a:tblStyle styleId="{EEE7283C-3CF3-47DC-8721-378D4A62B228}" styleName="">
    <a:tblBg/>
    <a:wholeTbl>
      <a:tcTxStyle b="on" i="on">
        <a:font>
          <a:latin typeface="Avenir Book"/>
          <a:ea typeface="Avenir Book"/>
          <a:cs typeface="Avenir Book"/>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CCCDA"/>
          </a:solidFill>
        </a:fill>
      </a:tcStyle>
    </a:wholeTbl>
    <a:band2H>
      <a:tcTxStyle/>
      <a:tcStyle>
        <a:tcBdr/>
        <a:fill>
          <a:solidFill>
            <a:srgbClr val="E7E7ED"/>
          </a:solidFill>
        </a:fill>
      </a:tcStyle>
    </a:band2H>
    <a:firstCol>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E2E8B"/>
          </a:solidFill>
        </a:fill>
      </a:tcStyle>
    </a:firstCol>
    <a:la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E2E8B"/>
          </a:solidFill>
        </a:fill>
      </a:tcStyle>
    </a:lastRow>
    <a:fir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E2E8B"/>
          </a:solidFill>
        </a:fill>
      </a:tcStyle>
    </a:firstRow>
  </a:tblStyle>
  <a:tblStyle styleId="{CF821DB8-F4EB-4A41-A1BA-3FCAFE7338EE}" styleName="">
    <a:tblBg/>
    <a:wholeTbl>
      <a:tcTxStyle b="on" i="on">
        <a:font>
          <a:latin typeface="Avenir Book"/>
          <a:ea typeface="Avenir Book"/>
          <a:cs typeface="Avenir Book"/>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Avenir Book"/>
          <a:ea typeface="Avenir Book"/>
          <a:cs typeface="Avenir Book"/>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BBE0E3"/>
          </a:solidFill>
        </a:fill>
      </a:tcStyle>
    </a:firstCol>
    <a:lastRow>
      <a:tcTxStyle b="on" i="on">
        <a:font>
          <a:latin typeface="Avenir Book"/>
          <a:ea typeface="Avenir Book"/>
          <a:cs typeface="Avenir Book"/>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Avenir Book"/>
          <a:ea typeface="Avenir Book"/>
          <a:cs typeface="Avenir Book"/>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BBE0E3"/>
          </a:solidFill>
        </a:fill>
      </a:tcStyle>
    </a:firstRow>
  </a:tblStyle>
  <a:tblStyle styleId="{33BA23B1-9221-436E-865A-0063620EA4FD}" styleName="">
    <a:tblBg/>
    <a:wholeTbl>
      <a:tcTxStyle b="on" i="on">
        <a:font>
          <a:latin typeface="Avenir Book"/>
          <a:ea typeface="Avenir Book"/>
          <a:cs typeface="Avenir Book"/>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Avenir Book"/>
          <a:ea typeface="Avenir Book"/>
          <a:cs typeface="Avenir Book"/>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rgbClr val="FFFFFF"/>
          </a:solidFill>
        </a:fill>
      </a:tcStyle>
    </a:band2H>
    <a:firstCol>
      <a:tcTxStyle b="on" i="on">
        <a:font>
          <a:latin typeface="Avenir Book"/>
          <a:ea typeface="Avenir Book"/>
          <a:cs typeface="Avenir Book"/>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Avenir Book"/>
          <a:ea typeface="Avenir Book"/>
          <a:cs typeface="Avenir Book"/>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Avenir Book"/>
          <a:ea typeface="Avenir Book"/>
          <a:cs typeface="Avenir Book"/>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6" d="100"/>
          <a:sy n="46" d="100"/>
        </p:scale>
        <p:origin x="130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pPr lvl="0"/>
            <a:endParaRPr/>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mj-lt"/>
        <a:ea typeface="+mj-ea"/>
        <a:cs typeface="+mj-cs"/>
        <a:sym typeface="Helvetica Neue"/>
      </a:defRPr>
    </a:lvl1pPr>
    <a:lvl2pPr indent="228600" defTabSz="457200">
      <a:lnSpc>
        <a:spcPct val="117999"/>
      </a:lnSpc>
      <a:defRPr sz="2200">
        <a:latin typeface="+mj-lt"/>
        <a:ea typeface="+mj-ea"/>
        <a:cs typeface="+mj-cs"/>
        <a:sym typeface="Helvetica Neue"/>
      </a:defRPr>
    </a:lvl2pPr>
    <a:lvl3pPr indent="457200" defTabSz="457200">
      <a:lnSpc>
        <a:spcPct val="117999"/>
      </a:lnSpc>
      <a:defRPr sz="2200">
        <a:latin typeface="+mj-lt"/>
        <a:ea typeface="+mj-ea"/>
        <a:cs typeface="+mj-cs"/>
        <a:sym typeface="Helvetica Neue"/>
      </a:defRPr>
    </a:lvl3pPr>
    <a:lvl4pPr indent="685800" defTabSz="457200">
      <a:lnSpc>
        <a:spcPct val="117999"/>
      </a:lnSpc>
      <a:defRPr sz="2200">
        <a:latin typeface="+mj-lt"/>
        <a:ea typeface="+mj-ea"/>
        <a:cs typeface="+mj-cs"/>
        <a:sym typeface="Helvetica Neue"/>
      </a:defRPr>
    </a:lvl4pPr>
    <a:lvl5pPr indent="914400" defTabSz="457200">
      <a:lnSpc>
        <a:spcPct val="117999"/>
      </a:lnSpc>
      <a:defRPr sz="2200">
        <a:latin typeface="+mj-lt"/>
        <a:ea typeface="+mj-ea"/>
        <a:cs typeface="+mj-cs"/>
        <a:sym typeface="Helvetica Neue"/>
      </a:defRPr>
    </a:lvl5pPr>
    <a:lvl6pPr indent="1143000" defTabSz="457200">
      <a:lnSpc>
        <a:spcPct val="117999"/>
      </a:lnSpc>
      <a:defRPr sz="2200">
        <a:latin typeface="+mj-lt"/>
        <a:ea typeface="+mj-ea"/>
        <a:cs typeface="+mj-cs"/>
        <a:sym typeface="Helvetica Neue"/>
      </a:defRPr>
    </a:lvl6pPr>
    <a:lvl7pPr indent="1371600" defTabSz="457200">
      <a:lnSpc>
        <a:spcPct val="117999"/>
      </a:lnSpc>
      <a:defRPr sz="2200">
        <a:latin typeface="+mj-lt"/>
        <a:ea typeface="+mj-ea"/>
        <a:cs typeface="+mj-cs"/>
        <a:sym typeface="Helvetica Neue"/>
      </a:defRPr>
    </a:lvl7pPr>
    <a:lvl8pPr indent="1600200" defTabSz="457200">
      <a:lnSpc>
        <a:spcPct val="117999"/>
      </a:lnSpc>
      <a:defRPr sz="2200">
        <a:latin typeface="+mj-lt"/>
        <a:ea typeface="+mj-ea"/>
        <a:cs typeface="+mj-cs"/>
        <a:sym typeface="Helvetica Neue"/>
      </a:defRPr>
    </a:lvl8pPr>
    <a:lvl9pPr indent="1828800" defTabSz="457200">
      <a:lnSpc>
        <a:spcPct val="117999"/>
      </a:lnSpc>
      <a:defRPr sz="2200">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 name="Shape 8"/>
          <p:cNvSpPr>
            <a:spLocks noGrp="1"/>
          </p:cNvSpPr>
          <p:nvPr>
            <p:ph type="title"/>
          </p:nvPr>
        </p:nvSpPr>
        <p:spPr>
          <a:xfrm>
            <a:off x="975358" y="5960533"/>
            <a:ext cx="11595950" cy="1733975"/>
          </a:xfrm>
          <a:prstGeom prst="rect">
            <a:avLst/>
          </a:prstGeom>
        </p:spPr>
        <p:txBody>
          <a:bodyPr anchor="t"/>
          <a:lstStyle>
            <a:lvl1pPr>
              <a:defRPr sz="5600">
                <a:solidFill>
                  <a:srgbClr val="000000"/>
                </a:solidFill>
              </a:defRPr>
            </a:lvl1pPr>
          </a:lstStyle>
          <a:p>
            <a:pPr lvl="0">
              <a:defRPr sz="1800" b="0"/>
            </a:pPr>
            <a:r>
              <a:rPr sz="5600" b="1"/>
              <a:t>Title Text</a:t>
            </a:r>
          </a:p>
        </p:txBody>
      </p:sp>
      <p:sp>
        <p:nvSpPr>
          <p:cNvPr id="9" name="Shape 9"/>
          <p:cNvSpPr>
            <a:spLocks noGrp="1"/>
          </p:cNvSpPr>
          <p:nvPr>
            <p:ph type="body" idx="1"/>
          </p:nvPr>
        </p:nvSpPr>
        <p:spPr>
          <a:xfrm>
            <a:off x="975358" y="7694507"/>
            <a:ext cx="11595950" cy="2059095"/>
          </a:xfrm>
          <a:prstGeom prst="rect">
            <a:avLst/>
          </a:prstGeom>
        </p:spPr>
        <p:txBody>
          <a:bodyPr/>
          <a:lstStyle>
            <a:lvl1pPr marL="0" indent="0">
              <a:buSzTx/>
              <a:buFontTx/>
              <a:buNone/>
            </a:lvl1pPr>
            <a:lvl2pPr marL="0" indent="0">
              <a:buSzTx/>
              <a:buFontTx/>
              <a:buNone/>
            </a:lvl2pPr>
            <a:lvl3pPr marL="0" indent="0">
              <a:buSzTx/>
              <a:buFontTx/>
              <a:buNone/>
            </a:lvl3pPr>
            <a:lvl4pPr marL="0" indent="0">
              <a:buSzTx/>
              <a:buFontTx/>
              <a:buNone/>
            </a:lvl4pPr>
            <a:lvl5pPr marL="0" indent="0">
              <a:buSzTx/>
              <a:buFontTx/>
              <a:buNone/>
            </a:lvl5p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pic>
        <p:nvPicPr>
          <p:cNvPr id="10" name="28C8DBC4-E485-485B-BD8D-9B97DCEC93D5.png"/>
          <p:cNvPicPr/>
          <p:nvPr/>
        </p:nvPicPr>
        <p:blipFill>
          <a:blip r:embed="rId3">
            <a:extLst/>
          </a:blip>
          <a:stretch>
            <a:fillRect/>
          </a:stretch>
        </p:blipFill>
        <p:spPr>
          <a:xfrm>
            <a:off x="84038" y="162817"/>
            <a:ext cx="4775201" cy="901701"/>
          </a:xfrm>
          <a:prstGeom prst="rect">
            <a:avLst/>
          </a:prstGeom>
          <a:ln w="12700">
            <a:miter lim="400000"/>
          </a:ln>
        </p:spPr>
      </p:pic>
      <p:sp>
        <p:nvSpPr>
          <p:cNvPr id="11" name="Shape 11"/>
          <p:cNvSpPr>
            <a:spLocks noGrp="1"/>
          </p:cNvSpPr>
          <p:nvPr>
            <p:ph type="sldNum" sz="quarter" idx="2"/>
          </p:nvPr>
        </p:nvSpPr>
        <p:spPr>
          <a:xfrm>
            <a:off x="9320106" y="9040141"/>
            <a:ext cx="3034454" cy="520701"/>
          </a:xfrm>
          <a:prstGeom prst="rect">
            <a:avLst/>
          </a:prstGeom>
        </p:spPr>
        <p:txBody>
          <a:bodyPr/>
          <a:lstStyle/>
          <a:p>
            <a:pPr lvl="0"/>
            <a:fld id="{86CB4B4D-7CA3-9044-876B-883B54F8677D}" type="slidenum">
              <a:t>‹#›</a:t>
            </a:fld>
            <a:endParaRPr/>
          </a:p>
        </p:txBody>
      </p:sp>
      <p:pic>
        <p:nvPicPr>
          <p:cNvPr id="12" name="SYSU_logo.gif"/>
          <p:cNvPicPr/>
          <p:nvPr/>
        </p:nvPicPr>
        <p:blipFill>
          <a:blip r:embed="rId4">
            <a:extLst/>
          </a:blip>
          <a:stretch>
            <a:fillRect/>
          </a:stretch>
        </p:blipFill>
        <p:spPr>
          <a:xfrm>
            <a:off x="263260" y="71087"/>
            <a:ext cx="3365501" cy="1148334"/>
          </a:xfrm>
          <a:prstGeom prst="rect">
            <a:avLst/>
          </a:prstGeom>
          <a:ln w="12700">
            <a:miter lim="400000"/>
          </a:ln>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4" name="Shape 14"/>
          <p:cNvSpPr>
            <a:spLocks noGrp="1"/>
          </p:cNvSpPr>
          <p:nvPr>
            <p:ph type="body" idx="1"/>
          </p:nvPr>
        </p:nvSpPr>
        <p:spPr>
          <a:xfrm>
            <a:off x="975358" y="1968500"/>
            <a:ext cx="11049001" cy="7213600"/>
          </a:xfrm>
          <a:prstGeom prst="rect">
            <a:avLst/>
          </a:prstGeom>
        </p:spPr>
        <p:txBody>
          <a:bodyPr/>
          <a:lstStyle>
            <a:lvl1pPr marL="0" indent="0">
              <a:buSzTx/>
              <a:buFontTx/>
              <a:buNone/>
              <a:defRPr sz="3000"/>
            </a:lvl1pPr>
            <a:lvl2pPr marL="761999" indent="-507999">
              <a:buSzPct val="101000"/>
              <a:buChar char="•"/>
              <a:defRPr sz="2800"/>
            </a:lvl2pPr>
            <a:lvl3pPr marL="0" indent="762000">
              <a:buSzTx/>
              <a:buFontTx/>
              <a:buNone/>
              <a:defRPr sz="2800"/>
            </a:lvl3pPr>
            <a:lvl4pPr>
              <a:defRPr sz="2800"/>
            </a:lvl4pPr>
            <a:lvl5pPr>
              <a:defRPr sz="2800"/>
            </a:lvl5pPr>
          </a:lstStyle>
          <a:p>
            <a:pPr lvl="0">
              <a:defRPr sz="1800"/>
            </a:pPr>
            <a:r>
              <a:rPr sz="30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
        <p:nvSpPr>
          <p:cNvPr id="15" name="Shape 15"/>
          <p:cNvSpPr>
            <a:spLocks noGrp="1"/>
          </p:cNvSpPr>
          <p:nvPr>
            <p:ph type="title"/>
          </p:nvPr>
        </p:nvSpPr>
        <p:spPr>
          <a:xfrm>
            <a:off x="939800" y="1181100"/>
            <a:ext cx="10464800" cy="812800"/>
          </a:xfrm>
          <a:prstGeom prst="rect">
            <a:avLst/>
          </a:prstGeom>
        </p:spPr>
        <p:txBody>
          <a:bodyPr/>
          <a:lstStyle/>
          <a:p>
            <a:pPr lvl="0">
              <a:defRPr sz="1800" b="0">
                <a:solidFill>
                  <a:srgbClr val="000000"/>
                </a:solidFill>
              </a:defRPr>
            </a:pPr>
            <a:r>
              <a:rPr sz="4200" b="1">
                <a:solidFill>
                  <a:srgbClr val="BC0031"/>
                </a:solidFill>
              </a:rPr>
              <a:t>Title Text</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Narrow text">
    <p:spTree>
      <p:nvGrpSpPr>
        <p:cNvPr id="1" name=""/>
        <p:cNvGrpSpPr/>
        <p:nvPr/>
      </p:nvGrpSpPr>
      <p:grpSpPr>
        <a:xfrm>
          <a:off x="0" y="0"/>
          <a:ext cx="0" cy="0"/>
          <a:chOff x="0" y="0"/>
          <a:chExt cx="0" cy="0"/>
        </a:xfrm>
      </p:grpSpPr>
      <p:sp>
        <p:nvSpPr>
          <p:cNvPr id="17" name="Shape 17"/>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Title Text</a:t>
            </a:r>
          </a:p>
        </p:txBody>
      </p:sp>
      <p:sp>
        <p:nvSpPr>
          <p:cNvPr id="18" name="Shape 18"/>
          <p:cNvSpPr>
            <a:spLocks noGrp="1"/>
          </p:cNvSpPr>
          <p:nvPr>
            <p:ph type="body" idx="1"/>
          </p:nvPr>
        </p:nvSpPr>
        <p:spPr>
          <a:prstGeom prst="rect">
            <a:avLst/>
          </a:prstGeom>
        </p:spPr>
        <p:txBody>
          <a:body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
        <p:nvSpPr>
          <p:cNvPr id="19" name="Shape 1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No title">
    <p:spTree>
      <p:nvGrpSpPr>
        <p:cNvPr id="1" name=""/>
        <p:cNvGrpSpPr/>
        <p:nvPr/>
      </p:nvGrpSpPr>
      <p:grpSpPr>
        <a:xfrm>
          <a:off x="0" y="0"/>
          <a:ext cx="0" cy="0"/>
          <a:chOff x="0" y="0"/>
          <a:chExt cx="0" cy="0"/>
        </a:xfrm>
      </p:grpSpPr>
      <p:sp>
        <p:nvSpPr>
          <p:cNvPr id="21" name="Shape 21"/>
          <p:cNvSpPr>
            <a:spLocks noGrp="1"/>
          </p:cNvSpPr>
          <p:nvPr>
            <p:ph type="body" idx="1"/>
          </p:nvPr>
        </p:nvSpPr>
        <p:spPr>
          <a:xfrm>
            <a:off x="975358" y="1258966"/>
            <a:ext cx="10512216" cy="7640348"/>
          </a:xfrm>
          <a:prstGeom prst="rect">
            <a:avLst/>
          </a:prstGeom>
        </p:spPr>
        <p:txBody>
          <a:bodyPr anchor="ct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
        <p:nvSpPr>
          <p:cNvPr id="22" name="Shape 22"/>
          <p:cNvSpPr>
            <a:spLocks noGrp="1"/>
          </p:cNvSpPr>
          <p:nvPr>
            <p:ph type="sldNum" sz="quarter" idx="2"/>
          </p:nvPr>
        </p:nvSpPr>
        <p:spPr>
          <a:xfrm>
            <a:off x="11379200" y="8994985"/>
            <a:ext cx="758615" cy="197385"/>
          </a:xfrm>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Giant text">
    <p:spTree>
      <p:nvGrpSpPr>
        <p:cNvPr id="1" name=""/>
        <p:cNvGrpSpPr/>
        <p:nvPr/>
      </p:nvGrpSpPr>
      <p:grpSpPr>
        <a:xfrm>
          <a:off x="0" y="0"/>
          <a:ext cx="0" cy="0"/>
          <a:chOff x="0" y="0"/>
          <a:chExt cx="0" cy="0"/>
        </a:xfrm>
      </p:grpSpPr>
      <p:sp>
        <p:nvSpPr>
          <p:cNvPr id="24" name="Shape 24"/>
          <p:cNvSpPr>
            <a:spLocks noGrp="1"/>
          </p:cNvSpPr>
          <p:nvPr>
            <p:ph type="title"/>
          </p:nvPr>
        </p:nvSpPr>
        <p:spPr>
          <a:xfrm>
            <a:off x="1051558" y="1272136"/>
            <a:ext cx="10512216" cy="7614478"/>
          </a:xfrm>
          <a:prstGeom prst="rect">
            <a:avLst/>
          </a:prstGeom>
        </p:spPr>
        <p:txBody>
          <a:bodyPr/>
          <a:lstStyle>
            <a:lvl1pPr algn="ctr">
              <a:defRPr sz="26000"/>
            </a:lvl1pPr>
          </a:lstStyle>
          <a:p>
            <a:pPr lvl="0">
              <a:defRPr sz="1800" b="0">
                <a:solidFill>
                  <a:srgbClr val="000000"/>
                </a:solidFill>
              </a:defRPr>
            </a:pPr>
            <a:r>
              <a:rPr sz="26000" b="1">
                <a:solidFill>
                  <a:srgbClr val="BC0031"/>
                </a:solidFill>
              </a:rPr>
              <a:t>Title Text</a:t>
            </a:r>
          </a:p>
        </p:txBody>
      </p:sp>
      <p:sp>
        <p:nvSpPr>
          <p:cNvPr id="25" name="Shape 25"/>
          <p:cNvSpPr>
            <a:spLocks noGrp="1"/>
          </p:cNvSpPr>
          <p:nvPr>
            <p:ph type="sldNum" sz="quarter" idx="2"/>
          </p:nvPr>
        </p:nvSpPr>
        <p:spPr>
          <a:xfrm>
            <a:off x="11379200" y="8994985"/>
            <a:ext cx="758615" cy="197385"/>
          </a:xfrm>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Empty">
    <p:spTree>
      <p:nvGrpSpPr>
        <p:cNvPr id="1" name=""/>
        <p:cNvGrpSpPr/>
        <p:nvPr/>
      </p:nvGrpSpPr>
      <p:grpSpPr>
        <a:xfrm>
          <a:off x="0" y="0"/>
          <a:ext cx="0" cy="0"/>
          <a:chOff x="0" y="0"/>
          <a:chExt cx="0" cy="0"/>
        </a:xfrm>
      </p:grpSpPr>
      <p:sp>
        <p:nvSpPr>
          <p:cNvPr id="27" name="Shape 27"/>
          <p:cNvSpPr>
            <a:spLocks noGrp="1"/>
          </p:cNvSpPr>
          <p:nvPr>
            <p:ph type="sldNum" sz="quarter" idx="2"/>
          </p:nvPr>
        </p:nvSpPr>
        <p:spPr>
          <a:xfrm>
            <a:off x="11379200" y="8994985"/>
            <a:ext cx="758615" cy="197385"/>
          </a:xfrm>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9" name="Shape 29"/>
          <p:cNvSpPr>
            <a:spLocks noGrp="1"/>
          </p:cNvSpPr>
          <p:nvPr>
            <p:ph type="sldNum" sz="quarter" idx="2"/>
          </p:nvPr>
        </p:nvSpPr>
        <p:spPr>
          <a:xfrm>
            <a:off x="11662050" y="9001977"/>
            <a:ext cx="193867" cy="492446"/>
          </a:xfrm>
          <a:prstGeom prst="rect">
            <a:avLst/>
          </a:prstGeom>
        </p:spPr>
        <p:txBody>
          <a:bodyPr lIns="46798" tIns="46798" rIns="46798" bIns="46798"/>
          <a:lstStyle>
            <a:lvl1pPr algn="ctr" defTabSz="457200">
              <a:defRPr>
                <a:solidFill>
                  <a:srgbClr val="751B68"/>
                </a:solidFill>
                <a:latin typeface="Times New Roman"/>
                <a:ea typeface="Times New Roman"/>
                <a:cs typeface="Times New Roman"/>
                <a:sym typeface="Times New Roman"/>
              </a:defRPr>
            </a:lvl1pPr>
          </a:lstStyle>
          <a:p>
            <a:pPr lvl="0"/>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gif"/><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37258" y="1186162"/>
            <a:ext cx="10512216" cy="81114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p>
            <a:pPr lvl="0">
              <a:defRPr sz="1800" b="0">
                <a:solidFill>
                  <a:srgbClr val="000000"/>
                </a:solidFill>
              </a:defRPr>
            </a:pPr>
            <a:r>
              <a:rPr sz="4200" b="1">
                <a:solidFill>
                  <a:srgbClr val="BC0031"/>
                </a:solidFill>
              </a:rPr>
              <a:t>Title Text</a:t>
            </a:r>
          </a:p>
        </p:txBody>
      </p:sp>
      <p:sp>
        <p:nvSpPr>
          <p:cNvPr id="3" name="Shape 3"/>
          <p:cNvSpPr>
            <a:spLocks noGrp="1"/>
          </p:cNvSpPr>
          <p:nvPr>
            <p:ph type="body" idx="1"/>
          </p:nvPr>
        </p:nvSpPr>
        <p:spPr>
          <a:xfrm>
            <a:off x="975358" y="1963420"/>
            <a:ext cx="11054083" cy="721868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pic>
        <p:nvPicPr>
          <p:cNvPr id="4" name="94FFDAE7-EEC6-4393-A910-E521DC84F2B0.png"/>
          <p:cNvPicPr/>
          <p:nvPr/>
        </p:nvPicPr>
        <p:blipFill>
          <a:blip r:embed="rId9">
            <a:extLst/>
          </a:blip>
          <a:stretch>
            <a:fillRect/>
          </a:stretch>
        </p:blipFill>
        <p:spPr>
          <a:xfrm>
            <a:off x="316557" y="235049"/>
            <a:ext cx="5461001" cy="914401"/>
          </a:xfrm>
          <a:prstGeom prst="rect">
            <a:avLst/>
          </a:prstGeom>
          <a:ln w="12700">
            <a:miter lim="400000"/>
          </a:ln>
        </p:spPr>
      </p:pic>
      <p:sp>
        <p:nvSpPr>
          <p:cNvPr id="5" name="Shape 5"/>
          <p:cNvSpPr>
            <a:spLocks noGrp="1"/>
          </p:cNvSpPr>
          <p:nvPr>
            <p:ph type="sldNum" sz="quarter" idx="2"/>
          </p:nvPr>
        </p:nvSpPr>
        <p:spPr>
          <a:xfrm>
            <a:off x="11684000" y="8994985"/>
            <a:ext cx="758615" cy="197385"/>
          </a:xfrm>
          <a:prstGeom prst="rect">
            <a:avLst/>
          </a:prstGeom>
          <a:ln w="12700">
            <a:miter lim="400000"/>
          </a:ln>
        </p:spPr>
        <p:txBody>
          <a:bodyPr lIns="0" tIns="0" rIns="0" bIns="0">
            <a:spAutoFit/>
          </a:bodyPr>
          <a:lstStyle>
            <a:lvl1pPr>
              <a:defRPr sz="1400">
                <a:solidFill>
                  <a:srgbClr val="BC0031"/>
                </a:solidFill>
                <a:latin typeface="Arial"/>
                <a:ea typeface="Arial"/>
                <a:cs typeface="Arial"/>
                <a:sym typeface="Arial"/>
              </a:defRPr>
            </a:lvl1pPr>
          </a:lstStyle>
          <a:p>
            <a:pPr lvl="0"/>
            <a:fld id="{86CB4B4D-7CA3-9044-876B-883B54F8677D}" type="slidenum">
              <a:t>‹#›</a:t>
            </a:fld>
            <a:endParaRPr/>
          </a:p>
        </p:txBody>
      </p:sp>
      <p:pic>
        <p:nvPicPr>
          <p:cNvPr id="6" name="SYSU_logo.gif"/>
          <p:cNvPicPr/>
          <p:nvPr/>
        </p:nvPicPr>
        <p:blipFill>
          <a:blip r:embed="rId10">
            <a:extLst/>
          </a:blip>
          <a:stretch>
            <a:fillRect/>
          </a:stretch>
        </p:blipFill>
        <p:spPr>
          <a:xfrm>
            <a:off x="263260" y="71087"/>
            <a:ext cx="3365501" cy="1148334"/>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a:defRPr sz="4200" b="1">
          <a:solidFill>
            <a:srgbClr val="BC0031"/>
          </a:solidFill>
          <a:latin typeface="Arial"/>
          <a:ea typeface="Arial"/>
          <a:cs typeface="Arial"/>
          <a:sym typeface="Arial"/>
        </a:defRPr>
      </a:lvl1pPr>
      <a:lvl2pPr>
        <a:defRPr sz="4200" b="1">
          <a:solidFill>
            <a:srgbClr val="BC0031"/>
          </a:solidFill>
          <a:latin typeface="Arial"/>
          <a:ea typeface="Arial"/>
          <a:cs typeface="Arial"/>
          <a:sym typeface="Arial"/>
        </a:defRPr>
      </a:lvl2pPr>
      <a:lvl3pPr>
        <a:defRPr sz="4200" b="1">
          <a:solidFill>
            <a:srgbClr val="BC0031"/>
          </a:solidFill>
          <a:latin typeface="Arial"/>
          <a:ea typeface="Arial"/>
          <a:cs typeface="Arial"/>
          <a:sym typeface="Arial"/>
        </a:defRPr>
      </a:lvl3pPr>
      <a:lvl4pPr>
        <a:defRPr sz="4200" b="1">
          <a:solidFill>
            <a:srgbClr val="BC0031"/>
          </a:solidFill>
          <a:latin typeface="Arial"/>
          <a:ea typeface="Arial"/>
          <a:cs typeface="Arial"/>
          <a:sym typeface="Arial"/>
        </a:defRPr>
      </a:lvl4pPr>
      <a:lvl5pPr>
        <a:defRPr sz="4200" b="1">
          <a:solidFill>
            <a:srgbClr val="BC0031"/>
          </a:solidFill>
          <a:latin typeface="Arial"/>
          <a:ea typeface="Arial"/>
          <a:cs typeface="Arial"/>
          <a:sym typeface="Arial"/>
        </a:defRPr>
      </a:lvl5pPr>
      <a:lvl6pPr>
        <a:defRPr sz="4200" b="1">
          <a:solidFill>
            <a:srgbClr val="BC0031"/>
          </a:solidFill>
          <a:latin typeface="Arial"/>
          <a:ea typeface="Arial"/>
          <a:cs typeface="Arial"/>
          <a:sym typeface="Arial"/>
        </a:defRPr>
      </a:lvl6pPr>
      <a:lvl7pPr>
        <a:defRPr sz="4200" b="1">
          <a:solidFill>
            <a:srgbClr val="BC0031"/>
          </a:solidFill>
          <a:latin typeface="Arial"/>
          <a:ea typeface="Arial"/>
          <a:cs typeface="Arial"/>
          <a:sym typeface="Arial"/>
        </a:defRPr>
      </a:lvl7pPr>
      <a:lvl8pPr>
        <a:defRPr sz="4200" b="1">
          <a:solidFill>
            <a:srgbClr val="BC0031"/>
          </a:solidFill>
          <a:latin typeface="Arial"/>
          <a:ea typeface="Arial"/>
          <a:cs typeface="Arial"/>
          <a:sym typeface="Arial"/>
        </a:defRPr>
      </a:lvl8pPr>
      <a:lvl9pPr>
        <a:defRPr sz="4200" b="1">
          <a:solidFill>
            <a:srgbClr val="BC0031"/>
          </a:solidFill>
          <a:latin typeface="Arial"/>
          <a:ea typeface="Arial"/>
          <a:cs typeface="Arial"/>
          <a:sym typeface="Arial"/>
        </a:defRPr>
      </a:lvl9pPr>
    </p:titleStyle>
    <p:bodyStyle>
      <a:lvl1pPr marL="474784" indent="-474784">
        <a:spcBef>
          <a:spcPts val="600"/>
        </a:spcBef>
        <a:buSzPct val="60000"/>
        <a:buFont typeface="Wingdings 2"/>
        <a:buChar char="Ò"/>
        <a:defRPr sz="3600">
          <a:latin typeface="Arial"/>
          <a:ea typeface="Arial"/>
          <a:cs typeface="Arial"/>
          <a:sym typeface="Arial"/>
        </a:defRPr>
      </a:lvl1pPr>
      <a:lvl2pPr marL="1280159" indent="-822959">
        <a:spcBef>
          <a:spcPts val="600"/>
        </a:spcBef>
        <a:buSzPct val="60000"/>
        <a:buFont typeface="Wingdings 2"/>
        <a:buChar char="Ò"/>
        <a:defRPr sz="3600">
          <a:latin typeface="Arial"/>
          <a:ea typeface="Arial"/>
          <a:cs typeface="Arial"/>
          <a:sym typeface="Arial"/>
        </a:defRPr>
      </a:lvl2pPr>
      <a:lvl3pPr marL="1655064" indent="-740664">
        <a:spcBef>
          <a:spcPts val="600"/>
        </a:spcBef>
        <a:buSzPct val="60000"/>
        <a:buFont typeface="Wingdings 2"/>
        <a:buChar char="Ò"/>
        <a:defRPr sz="3600">
          <a:latin typeface="Arial"/>
          <a:ea typeface="Arial"/>
          <a:cs typeface="Arial"/>
          <a:sym typeface="Arial"/>
        </a:defRPr>
      </a:lvl3pPr>
      <a:lvl4pPr marL="2194559" indent="-822959">
        <a:spcBef>
          <a:spcPts val="600"/>
        </a:spcBef>
        <a:buSzPct val="60000"/>
        <a:buFont typeface="Wingdings 2"/>
        <a:buChar char="Ò"/>
        <a:defRPr sz="3600">
          <a:latin typeface="Arial"/>
          <a:ea typeface="Arial"/>
          <a:cs typeface="Arial"/>
          <a:sym typeface="Arial"/>
        </a:defRPr>
      </a:lvl4pPr>
      <a:lvl5pPr marL="2651759" indent="-822959">
        <a:spcBef>
          <a:spcPts val="600"/>
        </a:spcBef>
        <a:buSzPct val="60000"/>
        <a:buFont typeface="Wingdings 2"/>
        <a:buChar char="Ò"/>
        <a:defRPr sz="3600">
          <a:latin typeface="Arial"/>
          <a:ea typeface="Arial"/>
          <a:cs typeface="Arial"/>
          <a:sym typeface="Arial"/>
        </a:defRPr>
      </a:lvl5pPr>
      <a:lvl6pPr marL="2971800" indent="-685800">
        <a:spcBef>
          <a:spcPts val="600"/>
        </a:spcBef>
        <a:buSzPct val="80000"/>
        <a:buFont typeface="Wingdings 2"/>
        <a:buChar char="•"/>
        <a:defRPr sz="3600">
          <a:latin typeface="Arial"/>
          <a:ea typeface="Arial"/>
          <a:cs typeface="Arial"/>
          <a:sym typeface="Arial"/>
        </a:defRPr>
      </a:lvl6pPr>
      <a:lvl7pPr marL="3429000" indent="-685800">
        <a:spcBef>
          <a:spcPts val="600"/>
        </a:spcBef>
        <a:buSzPct val="80000"/>
        <a:buFont typeface="Wingdings 2"/>
        <a:buChar char="•"/>
        <a:defRPr sz="3600">
          <a:latin typeface="Arial"/>
          <a:ea typeface="Arial"/>
          <a:cs typeface="Arial"/>
          <a:sym typeface="Arial"/>
        </a:defRPr>
      </a:lvl7pPr>
      <a:lvl8pPr marL="3886200" indent="-685800">
        <a:spcBef>
          <a:spcPts val="600"/>
        </a:spcBef>
        <a:buSzPct val="80000"/>
        <a:buFont typeface="Wingdings 2"/>
        <a:buChar char="•"/>
        <a:defRPr sz="3600">
          <a:latin typeface="Arial"/>
          <a:ea typeface="Arial"/>
          <a:cs typeface="Arial"/>
          <a:sym typeface="Arial"/>
        </a:defRPr>
      </a:lvl8pPr>
      <a:lvl9pPr marL="4343400" indent="-685800">
        <a:spcBef>
          <a:spcPts val="600"/>
        </a:spcBef>
        <a:buSzPct val="80000"/>
        <a:buFont typeface="Wingdings 2"/>
        <a:buChar char="•"/>
        <a:defRPr sz="3600">
          <a:latin typeface="Arial"/>
          <a:ea typeface="Arial"/>
          <a:cs typeface="Arial"/>
          <a:sym typeface="Arial"/>
        </a:defRPr>
      </a:lvl9pPr>
    </p:bodyStyle>
    <p:otherStyle>
      <a:lvl1pPr>
        <a:defRPr sz="1400">
          <a:solidFill>
            <a:schemeClr val="tx1"/>
          </a:solidFill>
          <a:latin typeface="+mn-lt"/>
          <a:ea typeface="+mn-ea"/>
          <a:cs typeface="+mn-cs"/>
          <a:sym typeface="Arial"/>
        </a:defRPr>
      </a:lvl1pPr>
      <a:lvl2pPr>
        <a:defRPr sz="1400">
          <a:solidFill>
            <a:schemeClr val="tx1"/>
          </a:solidFill>
          <a:latin typeface="+mn-lt"/>
          <a:ea typeface="+mn-ea"/>
          <a:cs typeface="+mn-cs"/>
          <a:sym typeface="Arial"/>
        </a:defRPr>
      </a:lvl2pPr>
      <a:lvl3pPr>
        <a:defRPr sz="1400">
          <a:solidFill>
            <a:schemeClr val="tx1"/>
          </a:solidFill>
          <a:latin typeface="+mn-lt"/>
          <a:ea typeface="+mn-ea"/>
          <a:cs typeface="+mn-cs"/>
          <a:sym typeface="Arial"/>
        </a:defRPr>
      </a:lvl3pPr>
      <a:lvl4pPr>
        <a:defRPr sz="1400">
          <a:solidFill>
            <a:schemeClr val="tx1"/>
          </a:solidFill>
          <a:latin typeface="+mn-lt"/>
          <a:ea typeface="+mn-ea"/>
          <a:cs typeface="+mn-cs"/>
          <a:sym typeface="Arial"/>
        </a:defRPr>
      </a:lvl4pPr>
      <a:lvl5pPr>
        <a:defRPr sz="1400">
          <a:solidFill>
            <a:schemeClr val="tx1"/>
          </a:solidFill>
          <a:latin typeface="+mn-lt"/>
          <a:ea typeface="+mn-ea"/>
          <a:cs typeface="+mn-cs"/>
          <a:sym typeface="Arial"/>
        </a:defRPr>
      </a:lvl5pPr>
      <a:lvl6pPr>
        <a:defRPr sz="1400">
          <a:solidFill>
            <a:schemeClr val="tx1"/>
          </a:solidFill>
          <a:latin typeface="+mn-lt"/>
          <a:ea typeface="+mn-ea"/>
          <a:cs typeface="+mn-cs"/>
          <a:sym typeface="Arial"/>
        </a:defRPr>
      </a:lvl6pPr>
      <a:lvl7pPr>
        <a:defRPr sz="1400">
          <a:solidFill>
            <a:schemeClr val="tx1"/>
          </a:solidFill>
          <a:latin typeface="+mn-lt"/>
          <a:ea typeface="+mn-ea"/>
          <a:cs typeface="+mn-cs"/>
          <a:sym typeface="Arial"/>
        </a:defRPr>
      </a:lvl7pPr>
      <a:lvl8pPr>
        <a:defRPr sz="1400">
          <a:solidFill>
            <a:schemeClr val="tx1"/>
          </a:solidFill>
          <a:latin typeface="+mn-lt"/>
          <a:ea typeface="+mn-ea"/>
          <a:cs typeface="+mn-cs"/>
          <a:sym typeface="Arial"/>
        </a:defRPr>
      </a:lvl8pPr>
      <a:lvl9pPr>
        <a:defRPr sz="1400">
          <a:solidFill>
            <a:schemeClr val="tx1"/>
          </a:solid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ape 33"/>
          <p:cNvSpPr>
            <a:spLocks noGrp="1"/>
          </p:cNvSpPr>
          <p:nvPr>
            <p:ph type="body" idx="1"/>
          </p:nvPr>
        </p:nvSpPr>
        <p:spPr>
          <a:xfrm>
            <a:off x="975359" y="6122021"/>
            <a:ext cx="11595949" cy="2360297"/>
          </a:xfrm>
          <a:prstGeom prst="rect">
            <a:avLst/>
          </a:prstGeom>
        </p:spPr>
        <p:txBody>
          <a:bodyPr>
            <a:normAutofit lnSpcReduction="10000"/>
          </a:bodyPr>
          <a:lstStyle/>
          <a:p>
            <a:pPr lvl="0" defTabSz="804672">
              <a:spcBef>
                <a:spcPts val="500"/>
              </a:spcBef>
              <a:defRPr sz="1800"/>
            </a:pPr>
            <a:r>
              <a:rPr sz="4400"/>
              <a:t>Expectation-Maximization Algorithm</a:t>
            </a:r>
            <a:endParaRPr sz="4400" b="1"/>
          </a:p>
          <a:p>
            <a:pPr lvl="0" defTabSz="804672">
              <a:spcBef>
                <a:spcPts val="500"/>
              </a:spcBef>
              <a:defRPr sz="1800"/>
            </a:pPr>
            <a:r>
              <a:rPr sz="2904" b="1"/>
              <a:t>Shangsong Liang</a:t>
            </a:r>
          </a:p>
          <a:p>
            <a:pPr lvl="0" defTabSz="804672">
              <a:spcBef>
                <a:spcPts val="500"/>
              </a:spcBef>
              <a:defRPr sz="1800"/>
            </a:pPr>
            <a:r>
              <a:rPr sz="2464" b="1"/>
              <a:t>Sun Yat-sen University</a:t>
            </a:r>
          </a:p>
          <a:p>
            <a:pPr lvl="0" defTabSz="804672">
              <a:spcBef>
                <a:spcPts val="500"/>
              </a:spcBef>
              <a:defRPr sz="1800"/>
            </a:pPr>
            <a:r>
              <a:rPr sz="2288"/>
              <a:t>Original materials are available from: </a:t>
            </a:r>
          </a:p>
          <a:p>
            <a:pPr lvl="0" defTabSz="804672">
              <a:spcBef>
                <a:spcPts val="500"/>
              </a:spcBef>
              <a:defRPr sz="1800"/>
            </a:pPr>
            <a:r>
              <a:rPr sz="2288"/>
              <a:t>https://zhuanlan.zhihu.com/p/40991784</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body" idx="1"/>
          </p:nvPr>
        </p:nvSpPr>
        <p:spPr>
          <a:prstGeom prst="rect">
            <a:avLst/>
          </a:prstGeom>
        </p:spPr>
        <p:txBody>
          <a:bodyPr/>
          <a:lstStyle/>
          <a:p>
            <a:pPr lvl="0">
              <a:defRPr sz="1800"/>
            </a:pPr>
            <a:r>
              <a:rPr sz="3000" dirty="0" err="1"/>
              <a:t>EM算法推导过程</a:t>
            </a:r>
            <a:endParaRPr lang="en-US" altLang="zh-CN" sz="3000" dirty="0"/>
          </a:p>
          <a:p>
            <a:pPr lvl="0">
              <a:defRPr sz="1800"/>
            </a:pPr>
            <a:endParaRPr lang="en-US" altLang="zh-CN" dirty="0"/>
          </a:p>
          <a:p>
            <a:pPr lvl="0">
              <a:defRPr sz="1800"/>
            </a:pPr>
            <a:endParaRPr lang="en-US" altLang="zh-CN" sz="3000" dirty="0"/>
          </a:p>
          <a:p>
            <a:pPr lvl="0">
              <a:defRPr sz="1800"/>
            </a:pPr>
            <a:r>
              <a:rPr lang="zh-CN" altLang="en-US" sz="2400" dirty="0"/>
              <a:t>最大化给定</a:t>
            </a:r>
            <a:r>
              <a:rPr lang="en-US" altLang="zh-CN" sz="2400" dirty="0"/>
              <a:t>θ</a:t>
            </a:r>
            <a:r>
              <a:rPr lang="zh-CN" altLang="en-US" sz="2400" dirty="0"/>
              <a:t>时</a:t>
            </a:r>
            <a:r>
              <a:rPr lang="en-US" altLang="zh-CN" sz="2400" dirty="0"/>
              <a:t>xi</a:t>
            </a:r>
            <a:r>
              <a:rPr lang="zh-CN" altLang="en-US" sz="2400" dirty="0"/>
              <a:t>出现的概率等价于即可获得最优的</a:t>
            </a:r>
            <a:r>
              <a:rPr lang="en-US" altLang="zh-CN" sz="2400" dirty="0"/>
              <a:t>θ</a:t>
            </a:r>
            <a:r>
              <a:rPr lang="zh-CN" altLang="en-US" sz="2400" dirty="0"/>
              <a:t>估计值，</a:t>
            </a:r>
            <a:r>
              <a:rPr lang="zh-CN" altLang="en-US" sz="2400" dirty="0">
                <a:solidFill>
                  <a:srgbClr val="FF0000"/>
                </a:solidFill>
              </a:rPr>
              <a:t>注意这里的参数是</a:t>
            </a:r>
            <a:r>
              <a:rPr lang="en-US" altLang="zh-CN" sz="2400" dirty="0">
                <a:solidFill>
                  <a:srgbClr val="FF0000"/>
                </a:solidFill>
              </a:rPr>
              <a:t>θ</a:t>
            </a:r>
            <a:endParaRPr sz="2400" dirty="0">
              <a:solidFill>
                <a:srgbClr val="FF0000"/>
              </a:solidFill>
            </a:endParaRPr>
          </a:p>
        </p:txBody>
      </p:sp>
      <p:sp>
        <p:nvSpPr>
          <p:cNvPr id="64" name="Shape 64"/>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65" name="C43A77C9-2A87-4B25-BAB3-372153055F42.png"/>
          <p:cNvPicPr/>
          <p:nvPr/>
        </p:nvPicPr>
        <p:blipFill>
          <a:blip r:embed="rId2">
            <a:extLst/>
          </a:blip>
          <a:stretch>
            <a:fillRect/>
          </a:stretch>
        </p:blipFill>
        <p:spPr>
          <a:xfrm>
            <a:off x="428348" y="4427283"/>
            <a:ext cx="12148104" cy="2296034"/>
          </a:xfrm>
          <a:prstGeom prst="rect">
            <a:avLst/>
          </a:prstGeom>
          <a:ln w="12700">
            <a:miter lim="400000"/>
          </a:ln>
        </p:spPr>
      </p:pic>
      <p:pic>
        <p:nvPicPr>
          <p:cNvPr id="3" name="图片 2">
            <a:extLst>
              <a:ext uri="{FF2B5EF4-FFF2-40B4-BE49-F238E27FC236}">
                <a16:creationId xmlns:a16="http://schemas.microsoft.com/office/drawing/2014/main" id="{2C09AC5D-E07F-4EE9-B01D-62FCC9BB4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00" y="6873152"/>
            <a:ext cx="10450863" cy="2319381"/>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p:cNvSpPr>
          <p:nvPr>
            <p:ph type="body" idx="1"/>
          </p:nvPr>
        </p:nvSpPr>
        <p:spPr>
          <a:prstGeom prst="rect">
            <a:avLst/>
          </a:prstGeom>
        </p:spPr>
        <p:txBody>
          <a:bodyPr/>
          <a:lstStyle/>
          <a:p>
            <a:pPr lvl="0">
              <a:defRPr sz="1800"/>
            </a:pPr>
            <a:r>
              <a:rPr sz="3000"/>
              <a:t>EM算法推导过程</a:t>
            </a:r>
          </a:p>
        </p:txBody>
      </p:sp>
      <p:sp>
        <p:nvSpPr>
          <p:cNvPr id="68" name="Shape 68"/>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69" name="211A27D5-ED30-4781-9913-C9B56E125979.png"/>
          <p:cNvPicPr/>
          <p:nvPr/>
        </p:nvPicPr>
        <p:blipFill>
          <a:blip r:embed="rId2">
            <a:extLst/>
          </a:blip>
          <a:stretch>
            <a:fillRect/>
          </a:stretch>
        </p:blipFill>
        <p:spPr>
          <a:xfrm>
            <a:off x="380991" y="3502282"/>
            <a:ext cx="12242818" cy="2420581"/>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71"/>
          <p:cNvSpPr>
            <a:spLocks noGrp="1"/>
          </p:cNvSpPr>
          <p:nvPr>
            <p:ph type="body" idx="1"/>
          </p:nvPr>
        </p:nvSpPr>
        <p:spPr>
          <a:prstGeom prst="rect">
            <a:avLst/>
          </a:prstGeom>
        </p:spPr>
        <p:txBody>
          <a:bodyPr/>
          <a:lstStyle/>
          <a:p>
            <a:pPr lvl="0">
              <a:defRPr sz="1800"/>
            </a:pPr>
            <a:r>
              <a:rPr sz="3000"/>
              <a:t>EM算法推导过程</a:t>
            </a:r>
          </a:p>
        </p:txBody>
      </p:sp>
      <p:sp>
        <p:nvSpPr>
          <p:cNvPr id="72" name="Shape 72"/>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73" name="9A214C0F-B472-46CF-85B9-3388DF4601AE.png"/>
          <p:cNvPicPr/>
          <p:nvPr/>
        </p:nvPicPr>
        <p:blipFill>
          <a:blip r:embed="rId2">
            <a:extLst/>
          </a:blip>
          <a:stretch>
            <a:fillRect/>
          </a:stretch>
        </p:blipFill>
        <p:spPr>
          <a:xfrm>
            <a:off x="558800" y="3295756"/>
            <a:ext cx="12344400" cy="3397542"/>
          </a:xfrm>
          <a:prstGeom prst="rect">
            <a:avLst/>
          </a:prstGeom>
          <a:ln w="12700">
            <a:miter lim="400000"/>
          </a:ln>
        </p:spPr>
      </p:pic>
      <p:sp>
        <p:nvSpPr>
          <p:cNvPr id="2" name="文本框 1">
            <a:extLst>
              <a:ext uri="{FF2B5EF4-FFF2-40B4-BE49-F238E27FC236}">
                <a16:creationId xmlns:a16="http://schemas.microsoft.com/office/drawing/2014/main" id="{23C0B5B0-4956-437C-A024-4DF5CD0F840B}"/>
              </a:ext>
            </a:extLst>
          </p:cNvPr>
          <p:cNvSpPr txBox="1"/>
          <p:nvPr/>
        </p:nvSpPr>
        <p:spPr>
          <a:xfrm>
            <a:off x="1614976" y="7038109"/>
            <a:ext cx="5694218" cy="5622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5022" tIns="65022" rIns="65022" bIns="65022"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rgbClr val="000000"/>
                </a:solidFill>
                <a:effectLst/>
                <a:uFillTx/>
                <a:latin typeface="Avenir Book"/>
                <a:ea typeface="Avenir Book"/>
                <a:cs typeface="Avenir Book"/>
                <a:sym typeface="Avenir Book"/>
              </a:rPr>
              <a:t>凹函数；</a:t>
            </a:r>
            <a:r>
              <a:rPr kumimoji="0" lang="en-US" altLang="zh-CN" sz="2800" b="0" i="0" u="none" strike="noStrike" cap="none" spc="0" normalizeH="0" baseline="0" dirty="0">
                <a:ln>
                  <a:noFill/>
                </a:ln>
                <a:solidFill>
                  <a:srgbClr val="000000"/>
                </a:solidFill>
                <a:effectLst/>
                <a:uFillTx/>
                <a:latin typeface="Avenir Book"/>
                <a:ea typeface="Avenir Book"/>
                <a:cs typeface="Avenir Book"/>
                <a:sym typeface="Avenir Book"/>
              </a:rPr>
              <a:t>f(E[x]) &gt;= E[f(x)]</a:t>
            </a:r>
            <a:endParaRPr kumimoji="0" lang="zh-CN" altLang="en-US" sz="2800" b="0" i="0" u="none" strike="noStrike" cap="none" spc="0" normalizeH="0" baseline="0" dirty="0">
              <a:ln>
                <a:noFill/>
              </a:ln>
              <a:solidFill>
                <a:srgbClr val="000000"/>
              </a:solidFill>
              <a:effectLst/>
              <a:uFillTx/>
              <a:latin typeface="Avenir Book"/>
              <a:ea typeface="Avenir Book"/>
              <a:cs typeface="Avenir Book"/>
              <a:sym typeface="Avenir Book"/>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p:cNvSpPr>
          <p:nvPr>
            <p:ph type="body" idx="1"/>
          </p:nvPr>
        </p:nvSpPr>
        <p:spPr>
          <a:prstGeom prst="rect">
            <a:avLst/>
          </a:prstGeom>
        </p:spPr>
        <p:txBody>
          <a:bodyPr/>
          <a:lstStyle/>
          <a:p>
            <a:pPr lvl="0">
              <a:defRPr sz="1800"/>
            </a:pPr>
            <a:r>
              <a:rPr sz="3000"/>
              <a:t>EM算法推导过程</a:t>
            </a:r>
          </a:p>
        </p:txBody>
      </p:sp>
      <p:sp>
        <p:nvSpPr>
          <p:cNvPr id="76" name="Shape 76"/>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77" name="EBC29FB9-30E1-47B9-A2AC-1319C191FF45.png"/>
          <p:cNvPicPr/>
          <p:nvPr/>
        </p:nvPicPr>
        <p:blipFill>
          <a:blip r:embed="rId2">
            <a:extLst/>
          </a:blip>
          <a:stretch>
            <a:fillRect/>
          </a:stretch>
        </p:blipFill>
        <p:spPr>
          <a:xfrm>
            <a:off x="316259" y="3687955"/>
            <a:ext cx="12484448" cy="2282553"/>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Shape 79"/>
          <p:cNvSpPr>
            <a:spLocks noGrp="1"/>
          </p:cNvSpPr>
          <p:nvPr>
            <p:ph type="body" idx="1"/>
          </p:nvPr>
        </p:nvSpPr>
        <p:spPr>
          <a:prstGeom prst="rect">
            <a:avLst/>
          </a:prstGeom>
        </p:spPr>
        <p:txBody>
          <a:bodyPr/>
          <a:lstStyle/>
          <a:p>
            <a:pPr lvl="0">
              <a:defRPr sz="1800"/>
            </a:pPr>
            <a:r>
              <a:rPr sz="3000"/>
              <a:t>EM算法推导过程</a:t>
            </a:r>
          </a:p>
        </p:txBody>
      </p:sp>
      <p:sp>
        <p:nvSpPr>
          <p:cNvPr id="80" name="Shape 80"/>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81" name="90FDEF27-F660-42C8-B5F7-6FF79402111F.png"/>
          <p:cNvPicPr/>
          <p:nvPr/>
        </p:nvPicPr>
        <p:blipFill>
          <a:blip r:embed="rId2">
            <a:extLst/>
          </a:blip>
          <a:stretch>
            <a:fillRect/>
          </a:stretch>
        </p:blipFill>
        <p:spPr>
          <a:xfrm>
            <a:off x="304132" y="3710649"/>
            <a:ext cx="12396536" cy="2332302"/>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body" idx="1"/>
          </p:nvPr>
        </p:nvSpPr>
        <p:spPr>
          <a:prstGeom prst="rect">
            <a:avLst/>
          </a:prstGeom>
        </p:spPr>
        <p:txBody>
          <a:bodyPr/>
          <a:lstStyle/>
          <a:p>
            <a:pPr lvl="0">
              <a:defRPr sz="1800"/>
            </a:pPr>
            <a:r>
              <a:rPr sz="3000"/>
              <a:t>EM算法推导过程</a:t>
            </a:r>
          </a:p>
        </p:txBody>
      </p:sp>
      <p:sp>
        <p:nvSpPr>
          <p:cNvPr id="84" name="Shape 84"/>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85" name="46B4CCC4-5A70-47B7-BF82-0FB6E66620C3.png"/>
          <p:cNvPicPr/>
          <p:nvPr/>
        </p:nvPicPr>
        <p:blipFill>
          <a:blip r:embed="rId2">
            <a:extLst/>
          </a:blip>
          <a:stretch>
            <a:fillRect/>
          </a:stretch>
        </p:blipFill>
        <p:spPr>
          <a:xfrm>
            <a:off x="527595" y="2825783"/>
            <a:ext cx="12305210" cy="6131982"/>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p:cNvSpPr>
          <p:nvPr>
            <p:ph type="body" idx="1"/>
          </p:nvPr>
        </p:nvSpPr>
        <p:spPr>
          <a:prstGeom prst="rect">
            <a:avLst/>
          </a:prstGeom>
        </p:spPr>
        <p:txBody>
          <a:bodyPr/>
          <a:lstStyle/>
          <a:p>
            <a:pPr lvl="0">
              <a:defRPr sz="1800"/>
            </a:pPr>
            <a:r>
              <a:rPr sz="3000"/>
              <a:t>EM算法推导过程</a:t>
            </a:r>
          </a:p>
        </p:txBody>
      </p:sp>
      <p:sp>
        <p:nvSpPr>
          <p:cNvPr id="88" name="Shape 88"/>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89" name="F595FB9C-95FD-4E28-BB98-BCD5AAAC6FBB.png"/>
          <p:cNvPicPr/>
          <p:nvPr/>
        </p:nvPicPr>
        <p:blipFill>
          <a:blip r:embed="rId2">
            <a:extLst/>
          </a:blip>
          <a:stretch>
            <a:fillRect/>
          </a:stretch>
        </p:blipFill>
        <p:spPr>
          <a:xfrm>
            <a:off x="984299" y="3672337"/>
            <a:ext cx="11481612" cy="3360156"/>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Shape 91"/>
          <p:cNvSpPr>
            <a:spLocks noGrp="1"/>
          </p:cNvSpPr>
          <p:nvPr>
            <p:ph type="body" idx="1"/>
          </p:nvPr>
        </p:nvSpPr>
        <p:spPr>
          <a:prstGeom prst="rect">
            <a:avLst/>
          </a:prstGeom>
        </p:spPr>
        <p:txBody>
          <a:bodyPr/>
          <a:lstStyle/>
          <a:p>
            <a:pPr lvl="0">
              <a:defRPr sz="1800"/>
            </a:pPr>
            <a:r>
              <a:rPr sz="3000"/>
              <a:t>EM算法步骤：</a:t>
            </a:r>
          </a:p>
        </p:txBody>
      </p:sp>
      <p:sp>
        <p:nvSpPr>
          <p:cNvPr id="92" name="Shape 92"/>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93" name="DCD66ABE-AADD-4350-AC68-601C4AFBD5E5.png"/>
          <p:cNvPicPr/>
          <p:nvPr/>
        </p:nvPicPr>
        <p:blipFill>
          <a:blip r:embed="rId2">
            <a:extLst/>
          </a:blip>
          <a:stretch>
            <a:fillRect/>
          </a:stretch>
        </p:blipFill>
        <p:spPr>
          <a:xfrm>
            <a:off x="2012949" y="2485628"/>
            <a:ext cx="8318501" cy="7137401"/>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Shape 95"/>
          <p:cNvSpPr>
            <a:spLocks noGrp="1"/>
          </p:cNvSpPr>
          <p:nvPr>
            <p:ph type="body" idx="1"/>
          </p:nvPr>
        </p:nvSpPr>
        <p:spPr>
          <a:prstGeom prst="rect">
            <a:avLst/>
          </a:prstGeom>
        </p:spPr>
        <p:txBody>
          <a:bodyPr/>
          <a:lstStyle/>
          <a:p>
            <a:pPr lvl="0"/>
            <a:endParaRPr/>
          </a:p>
        </p:txBody>
      </p:sp>
      <p:sp>
        <p:nvSpPr>
          <p:cNvPr id="96" name="Shape 96"/>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97" name="A94F7524-7199-4373-B8D1-6784D46F577B.png"/>
          <p:cNvPicPr/>
          <p:nvPr/>
        </p:nvPicPr>
        <p:blipFill>
          <a:blip r:embed="rId2">
            <a:extLst/>
          </a:blip>
          <a:stretch>
            <a:fillRect/>
          </a:stretch>
        </p:blipFill>
        <p:spPr>
          <a:xfrm>
            <a:off x="647700" y="2978050"/>
            <a:ext cx="11049000" cy="6366801"/>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hape 99"/>
          <p:cNvSpPr>
            <a:spLocks noGrp="1"/>
          </p:cNvSpPr>
          <p:nvPr>
            <p:ph type="body" idx="1"/>
          </p:nvPr>
        </p:nvSpPr>
        <p:spPr>
          <a:prstGeom prst="rect">
            <a:avLst/>
          </a:prstGeom>
        </p:spPr>
        <p:txBody>
          <a:bodyPr/>
          <a:lstStyle/>
          <a:p>
            <a:pPr lvl="0">
              <a:defRPr sz="1800"/>
            </a:pPr>
            <a:r>
              <a:rPr sz="3000"/>
              <a:t>上面介绍的传统EM算法对初始值敏感，聚类结果随不同的初始值而波动较大。总的来说，EM算法收敛的优劣很大程度上取决于其初始参数。</a:t>
            </a:r>
          </a:p>
          <a:p>
            <a:pPr lvl="0">
              <a:defRPr sz="1800"/>
            </a:pPr>
            <a:endParaRPr sz="3000"/>
          </a:p>
          <a:p>
            <a:pPr lvl="0">
              <a:defRPr sz="1800"/>
            </a:pPr>
            <a:r>
              <a:rPr sz="3000"/>
              <a:t>针对传统EM算法对初始值敏感的问题，许多研究者在EM算法初始化方面做了许多研究。</a:t>
            </a:r>
          </a:p>
          <a:p>
            <a:pPr lvl="0">
              <a:defRPr sz="1800"/>
            </a:pPr>
            <a:endParaRPr sz="3000"/>
          </a:p>
          <a:p>
            <a:pPr lvl="0">
              <a:defRPr sz="1800"/>
            </a:pPr>
            <a:r>
              <a:rPr sz="2300"/>
              <a:t>Blömer J, Bujna K. Simple methods for initializing the EM algorithm for Gaussian mixture models[J]. CoRR, 2013.</a:t>
            </a:r>
          </a:p>
          <a:p>
            <a:pPr lvl="0">
              <a:defRPr sz="1800"/>
            </a:pPr>
            <a:endParaRPr sz="2300"/>
          </a:p>
          <a:p>
            <a:pPr lvl="0">
              <a:defRPr sz="1800"/>
            </a:pPr>
            <a:r>
              <a:rPr sz="2300"/>
              <a:t>Chen F. An Improved EM algorithm[J]. arXiv preprint arXiv:1305.0626, 2013.</a:t>
            </a:r>
          </a:p>
          <a:p>
            <a:pPr lvl="0">
              <a:defRPr sz="1800"/>
            </a:pPr>
            <a:endParaRPr sz="2300"/>
          </a:p>
          <a:p>
            <a:pPr lvl="0">
              <a:defRPr sz="1800"/>
            </a:pPr>
            <a:r>
              <a:rPr sz="2300"/>
              <a:t>Kwedlo W. (2013) A New Method for Random Initialization of the EM Algorithm for Multivariate Gaussian Mixture Learning. In: Burduk R., Jackowski K., Kurzynski M., Wozniak M., Zolnierek A. (eds) Proceedings of the 8th International Conference on Computer Recognition Systems CORES 2013. Advances in Intelligent Systems and Computing, vol 226. Springer, Heidelberg.</a:t>
            </a:r>
          </a:p>
        </p:txBody>
      </p:sp>
      <p:sp>
        <p:nvSpPr>
          <p:cNvPr id="100" name="Shape 100"/>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EM 算法的初始化</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 35"/>
          <p:cNvSpPr>
            <a:spLocks noGrp="1"/>
          </p:cNvSpPr>
          <p:nvPr>
            <p:ph type="body" idx="1"/>
          </p:nvPr>
        </p:nvSpPr>
        <p:spPr>
          <a:prstGeom prst="rect">
            <a:avLst/>
          </a:prstGeom>
        </p:spPr>
        <p:txBody>
          <a:bodyPr/>
          <a:lstStyle/>
          <a:p>
            <a:pPr lvl="0">
              <a:defRPr sz="1800"/>
            </a:pPr>
            <a:r>
              <a:rPr sz="3000" b="1" dirty="0"/>
              <a:t>EM算法即期望最大化算法，由Dempster等人在1976年提出[1]。</a:t>
            </a:r>
          </a:p>
          <a:p>
            <a:pPr lvl="0">
              <a:defRPr sz="1800"/>
            </a:pPr>
            <a:endParaRPr sz="3000" b="1" dirty="0"/>
          </a:p>
          <a:p>
            <a:pPr lvl="0">
              <a:defRPr sz="1800"/>
            </a:pPr>
            <a:r>
              <a:rPr sz="3000" b="1" dirty="0" err="1"/>
              <a:t>这是一种迭代法，用于求解含有隐变量的最大似然估计、最大后验概率估计问题</a:t>
            </a:r>
            <a:r>
              <a:rPr sz="3000" b="1" dirty="0"/>
              <a:t>。</a:t>
            </a:r>
          </a:p>
          <a:p>
            <a:pPr lvl="0">
              <a:defRPr sz="1800"/>
            </a:pPr>
            <a:endParaRPr sz="3000" b="1" dirty="0"/>
          </a:p>
          <a:p>
            <a:pPr lvl="0">
              <a:defRPr sz="1800"/>
            </a:pPr>
            <a:r>
              <a:rPr sz="3000" b="1" dirty="0" err="1"/>
              <a:t>EM算法在机器学习中有大量成功的应用，典型是求解高斯混合模型，隐马尔可夫模型</a:t>
            </a:r>
            <a:r>
              <a:rPr sz="3000" b="1" dirty="0"/>
              <a:t>。</a:t>
            </a:r>
          </a:p>
          <a:p>
            <a:pPr lvl="0">
              <a:defRPr sz="1800"/>
            </a:pPr>
            <a:endParaRPr sz="3000" b="1" dirty="0"/>
          </a:p>
          <a:p>
            <a:pPr lvl="0">
              <a:defRPr sz="1800"/>
            </a:pPr>
            <a:r>
              <a:rPr sz="3000" b="1" dirty="0" err="1"/>
              <a:t>求解的机器学习模型中有</a:t>
            </a:r>
            <a:r>
              <a:rPr sz="3000" b="1" dirty="0" err="1">
                <a:solidFill>
                  <a:srgbClr val="BB1A31"/>
                </a:solidFill>
              </a:rPr>
              <a:t>隐变量</a:t>
            </a:r>
            <a:r>
              <a:rPr sz="3000" b="1" dirty="0" err="1">
                <a:solidFill>
                  <a:srgbClr val="BD1D34"/>
                </a:solidFill>
              </a:rPr>
              <a:t>存在</a:t>
            </a:r>
            <a:r>
              <a:rPr sz="3000" b="1" dirty="0" err="1"/>
              <a:t>，并且要</a:t>
            </a:r>
            <a:r>
              <a:rPr sz="3000" b="1" dirty="0" err="1">
                <a:solidFill>
                  <a:srgbClr val="BC1A31"/>
                </a:solidFill>
              </a:rPr>
              <a:t>估计模型的参数</a:t>
            </a:r>
            <a:r>
              <a:rPr sz="3000" b="1" dirty="0" err="1"/>
              <a:t>，EM算法很多时候是首选算法</a:t>
            </a:r>
            <a:r>
              <a:rPr sz="3000" b="1" dirty="0"/>
              <a:t>。</a:t>
            </a:r>
          </a:p>
        </p:txBody>
      </p:sp>
      <p:sp>
        <p:nvSpPr>
          <p:cNvPr id="36" name="Shape 36"/>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EM算法历史</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p:cNvSpPr>
          <p:nvPr>
            <p:ph type="body" idx="1"/>
          </p:nvPr>
        </p:nvSpPr>
        <p:spPr>
          <a:prstGeom prst="rect">
            <a:avLst/>
          </a:prstGeom>
        </p:spPr>
        <p:txBody>
          <a:bodyPr/>
          <a:lstStyle/>
          <a:p>
            <a:pPr lvl="0"/>
            <a:endParaRPr/>
          </a:p>
        </p:txBody>
      </p:sp>
      <p:sp>
        <p:nvSpPr>
          <p:cNvPr id="103" name="Shape 103"/>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EM 算法是否一定收敛</a:t>
            </a:r>
          </a:p>
        </p:txBody>
      </p:sp>
      <p:pic>
        <p:nvPicPr>
          <p:cNvPr id="104" name="80DD46E3-ACF7-4CB4-BFFA-464799EB3405.png"/>
          <p:cNvPicPr/>
          <p:nvPr/>
        </p:nvPicPr>
        <p:blipFill>
          <a:blip r:embed="rId2">
            <a:extLst/>
          </a:blip>
          <a:stretch>
            <a:fillRect/>
          </a:stretch>
        </p:blipFill>
        <p:spPr>
          <a:xfrm>
            <a:off x="635000" y="4708022"/>
            <a:ext cx="12082650" cy="1517166"/>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a:spLocks noGrp="1"/>
          </p:cNvSpPr>
          <p:nvPr>
            <p:ph type="body" idx="1"/>
          </p:nvPr>
        </p:nvSpPr>
        <p:spPr>
          <a:prstGeom prst="rect">
            <a:avLst/>
          </a:prstGeom>
        </p:spPr>
        <p:txBody>
          <a:bodyPr/>
          <a:lstStyle/>
          <a:p>
            <a:pPr lvl="0"/>
            <a:endParaRPr/>
          </a:p>
        </p:txBody>
      </p:sp>
      <p:sp>
        <p:nvSpPr>
          <p:cNvPr id="107" name="Shape 107"/>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应用例子</a:t>
            </a:r>
          </a:p>
        </p:txBody>
      </p:sp>
      <p:pic>
        <p:nvPicPr>
          <p:cNvPr id="108" name="3BE85F26-E028-4FCE-8624-EC9498D0BCF5.png"/>
          <p:cNvPicPr/>
          <p:nvPr/>
        </p:nvPicPr>
        <p:blipFill>
          <a:blip r:embed="rId2">
            <a:extLst/>
          </a:blip>
          <a:stretch>
            <a:fillRect/>
          </a:stretch>
        </p:blipFill>
        <p:spPr>
          <a:xfrm>
            <a:off x="330200" y="4171008"/>
            <a:ext cx="12344400" cy="2421563"/>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p:cNvSpPr>
          <p:nvPr>
            <p:ph type="body" idx="1"/>
          </p:nvPr>
        </p:nvSpPr>
        <p:spPr>
          <a:prstGeom prst="rect">
            <a:avLst/>
          </a:prstGeom>
        </p:spPr>
        <p:txBody>
          <a:bodyPr/>
          <a:lstStyle/>
          <a:p>
            <a:pPr lvl="0"/>
            <a:endParaRPr/>
          </a:p>
        </p:txBody>
      </p:sp>
      <p:sp>
        <p:nvSpPr>
          <p:cNvPr id="111" name="Shape 111"/>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应用例子</a:t>
            </a:r>
          </a:p>
        </p:txBody>
      </p:sp>
      <p:pic>
        <p:nvPicPr>
          <p:cNvPr id="112" name="FC978303-3A67-43B2-B799-498DAC387006.png"/>
          <p:cNvPicPr/>
          <p:nvPr/>
        </p:nvPicPr>
        <p:blipFill>
          <a:blip r:embed="rId2">
            <a:extLst/>
          </a:blip>
          <a:stretch>
            <a:fillRect/>
          </a:stretch>
        </p:blipFill>
        <p:spPr>
          <a:xfrm>
            <a:off x="609649" y="4023593"/>
            <a:ext cx="12242702" cy="3103414"/>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p:cNvSpPr>
          <p:nvPr>
            <p:ph type="body" idx="1"/>
          </p:nvPr>
        </p:nvSpPr>
        <p:spPr>
          <a:prstGeom prst="rect">
            <a:avLst/>
          </a:prstGeom>
        </p:spPr>
        <p:txBody>
          <a:bodyPr/>
          <a:lstStyle/>
          <a:p>
            <a:pPr lvl="0"/>
            <a:endParaRPr/>
          </a:p>
        </p:txBody>
      </p:sp>
      <p:sp>
        <p:nvSpPr>
          <p:cNvPr id="115" name="Shape 115"/>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应用例子</a:t>
            </a:r>
          </a:p>
        </p:txBody>
      </p:sp>
      <p:pic>
        <p:nvPicPr>
          <p:cNvPr id="116" name="77287455-FDE9-42F5-A185-2ED281C7855C.png"/>
          <p:cNvPicPr/>
          <p:nvPr/>
        </p:nvPicPr>
        <p:blipFill>
          <a:blip r:embed="rId2">
            <a:extLst/>
          </a:blip>
          <a:stretch>
            <a:fillRect/>
          </a:stretch>
        </p:blipFill>
        <p:spPr>
          <a:xfrm>
            <a:off x="425946" y="3045416"/>
            <a:ext cx="12152908" cy="5663768"/>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118"/>
          <p:cNvSpPr>
            <a:spLocks noGrp="1"/>
          </p:cNvSpPr>
          <p:nvPr>
            <p:ph type="body" idx="1"/>
          </p:nvPr>
        </p:nvSpPr>
        <p:spPr>
          <a:prstGeom prst="rect">
            <a:avLst/>
          </a:prstGeom>
        </p:spPr>
        <p:txBody>
          <a:bodyPr/>
          <a:lstStyle/>
          <a:p>
            <a:pPr lvl="0"/>
            <a:endParaRPr/>
          </a:p>
        </p:txBody>
      </p:sp>
      <p:sp>
        <p:nvSpPr>
          <p:cNvPr id="119" name="Shape 119"/>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应用例子</a:t>
            </a:r>
          </a:p>
        </p:txBody>
      </p:sp>
      <p:pic>
        <p:nvPicPr>
          <p:cNvPr id="120" name="13122EBB-B75D-4ACF-9F90-975756E01975.png"/>
          <p:cNvPicPr/>
          <p:nvPr/>
        </p:nvPicPr>
        <p:blipFill>
          <a:blip r:embed="rId2">
            <a:extLst/>
          </a:blip>
          <a:stretch>
            <a:fillRect/>
          </a:stretch>
        </p:blipFill>
        <p:spPr>
          <a:xfrm>
            <a:off x="683812" y="3974524"/>
            <a:ext cx="11637176" cy="3201552"/>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body" idx="1"/>
          </p:nvPr>
        </p:nvSpPr>
        <p:spPr>
          <a:prstGeom prst="rect">
            <a:avLst/>
          </a:prstGeom>
        </p:spPr>
        <p:txBody>
          <a:bodyPr/>
          <a:lstStyle/>
          <a:p>
            <a:pPr lvl="0"/>
            <a:endParaRPr/>
          </a:p>
        </p:txBody>
      </p:sp>
      <p:sp>
        <p:nvSpPr>
          <p:cNvPr id="123" name="Shape 123"/>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应用例子</a:t>
            </a:r>
          </a:p>
        </p:txBody>
      </p:sp>
      <p:pic>
        <p:nvPicPr>
          <p:cNvPr id="124" name="487108A0-B49C-4D07-B61C-F3B315E50F2B.png"/>
          <p:cNvPicPr/>
          <p:nvPr/>
        </p:nvPicPr>
        <p:blipFill>
          <a:blip r:embed="rId2">
            <a:extLst/>
          </a:blip>
          <a:stretch>
            <a:fillRect/>
          </a:stretch>
        </p:blipFill>
        <p:spPr>
          <a:xfrm>
            <a:off x="460325" y="2025550"/>
            <a:ext cx="12516518" cy="6739664"/>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p:cNvSpPr>
          <p:nvPr>
            <p:ph type="body" idx="1"/>
          </p:nvPr>
        </p:nvSpPr>
        <p:spPr>
          <a:prstGeom prst="rect">
            <a:avLst/>
          </a:prstGeom>
        </p:spPr>
        <p:txBody>
          <a:bodyPr/>
          <a:lstStyle/>
          <a:p>
            <a:pPr lvl="0"/>
            <a:endParaRPr dirty="0"/>
          </a:p>
        </p:txBody>
      </p:sp>
      <p:sp>
        <p:nvSpPr>
          <p:cNvPr id="127" name="Shape 127"/>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应用例子</a:t>
            </a:r>
          </a:p>
        </p:txBody>
      </p:sp>
      <p:pic>
        <p:nvPicPr>
          <p:cNvPr id="128" name="84D1DEE2-01D6-4D83-AC01-1394B2AFAFBA.png"/>
          <p:cNvPicPr/>
          <p:nvPr/>
        </p:nvPicPr>
        <p:blipFill>
          <a:blip r:embed="rId2">
            <a:extLst/>
          </a:blip>
          <a:stretch>
            <a:fillRect/>
          </a:stretch>
        </p:blipFill>
        <p:spPr>
          <a:xfrm>
            <a:off x="364656" y="4318470"/>
            <a:ext cx="12275488" cy="1727133"/>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p:cNvSpPr>
          <p:nvPr>
            <p:ph type="body" idx="1"/>
          </p:nvPr>
        </p:nvSpPr>
        <p:spPr>
          <a:prstGeom prst="rect">
            <a:avLst/>
          </a:prstGeom>
        </p:spPr>
        <p:txBody>
          <a:bodyPr/>
          <a:lstStyle/>
          <a:p>
            <a:pPr lvl="0"/>
            <a:endParaRPr/>
          </a:p>
        </p:txBody>
      </p:sp>
      <p:sp>
        <p:nvSpPr>
          <p:cNvPr id="131" name="Shape 131"/>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应用例子</a:t>
            </a:r>
          </a:p>
        </p:txBody>
      </p:sp>
      <p:pic>
        <p:nvPicPr>
          <p:cNvPr id="132" name="69D0C4C9-91F1-4FE2-871B-037AEACE8DDB.png"/>
          <p:cNvPicPr/>
          <p:nvPr/>
        </p:nvPicPr>
        <p:blipFill>
          <a:blip r:embed="rId2">
            <a:extLst/>
          </a:blip>
          <a:stretch>
            <a:fillRect/>
          </a:stretch>
        </p:blipFill>
        <p:spPr>
          <a:xfrm>
            <a:off x="1031825" y="2668862"/>
            <a:ext cx="11496575" cy="5812876"/>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p:cNvSpPr>
          <p:nvPr>
            <p:ph type="body" idx="1"/>
          </p:nvPr>
        </p:nvSpPr>
        <p:spPr>
          <a:prstGeom prst="rect">
            <a:avLst/>
          </a:prstGeom>
        </p:spPr>
        <p:txBody>
          <a:bodyPr/>
          <a:lstStyle/>
          <a:p>
            <a:pPr lvl="0"/>
            <a:endParaRPr/>
          </a:p>
        </p:txBody>
      </p:sp>
      <p:sp>
        <p:nvSpPr>
          <p:cNvPr id="135" name="Shape 135"/>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应用例子</a:t>
            </a:r>
          </a:p>
        </p:txBody>
      </p:sp>
      <p:pic>
        <p:nvPicPr>
          <p:cNvPr id="136" name="3F6C26C8-BC76-49BB-B417-867151CA20C8.png"/>
          <p:cNvPicPr/>
          <p:nvPr/>
        </p:nvPicPr>
        <p:blipFill>
          <a:blip r:embed="rId2">
            <a:extLst/>
          </a:blip>
          <a:stretch>
            <a:fillRect/>
          </a:stretch>
        </p:blipFill>
        <p:spPr>
          <a:xfrm>
            <a:off x="569984" y="3027146"/>
            <a:ext cx="11864832" cy="4853795"/>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p:cNvSpPr>
          <p:nvPr>
            <p:ph type="body" idx="1"/>
          </p:nvPr>
        </p:nvSpPr>
        <p:spPr>
          <a:prstGeom prst="rect">
            <a:avLst/>
          </a:prstGeom>
        </p:spPr>
        <p:txBody>
          <a:bodyPr/>
          <a:lstStyle/>
          <a:p>
            <a:pPr lvl="0"/>
            <a:endParaRPr/>
          </a:p>
        </p:txBody>
      </p:sp>
      <p:sp>
        <p:nvSpPr>
          <p:cNvPr id="139" name="Shape 139"/>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总结</a:t>
            </a:r>
          </a:p>
        </p:txBody>
      </p:sp>
      <p:pic>
        <p:nvPicPr>
          <p:cNvPr id="140" name="712CC108-1112-4FF2-9672-9D584EECAC63.png"/>
          <p:cNvPicPr/>
          <p:nvPr/>
        </p:nvPicPr>
        <p:blipFill>
          <a:blip r:embed="rId2">
            <a:extLst/>
          </a:blip>
          <a:stretch>
            <a:fillRect/>
          </a:stretch>
        </p:blipFill>
        <p:spPr>
          <a:xfrm>
            <a:off x="262283" y="3868316"/>
            <a:ext cx="12480234" cy="3869841"/>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Jensen 不等式</a:t>
            </a:r>
          </a:p>
        </p:txBody>
      </p:sp>
      <p:pic>
        <p:nvPicPr>
          <p:cNvPr id="39" name="54CEA27A-4B82-4BD7-812F-BA7A885BB626.png"/>
          <p:cNvPicPr/>
          <p:nvPr/>
        </p:nvPicPr>
        <p:blipFill>
          <a:blip r:embed="rId2">
            <a:extLst/>
          </a:blip>
          <a:stretch>
            <a:fillRect/>
          </a:stretch>
        </p:blipFill>
        <p:spPr>
          <a:xfrm>
            <a:off x="361190" y="3102514"/>
            <a:ext cx="12282420" cy="4041426"/>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body" idx="1"/>
          </p:nvPr>
        </p:nvSpPr>
        <p:spPr>
          <a:prstGeom prst="rect">
            <a:avLst/>
          </a:prstGeom>
        </p:spPr>
        <p:txBody>
          <a:bodyPr/>
          <a:lstStyle/>
          <a:p>
            <a:pPr lvl="0">
              <a:defRPr sz="1800"/>
            </a:pPr>
            <a:r>
              <a:rPr sz="3000" b="1"/>
              <a:t>EM算法的目标是求解似然函数或后验概率的极值，而样本中具有无法观测的隐含变量。</a:t>
            </a:r>
          </a:p>
          <a:p>
            <a:pPr lvl="0">
              <a:defRPr sz="1800"/>
            </a:pPr>
            <a:endParaRPr sz="3000" b="1"/>
          </a:p>
          <a:p>
            <a:pPr lvl="0">
              <a:defRPr sz="1800"/>
            </a:pPr>
            <a:r>
              <a:rPr sz="3000" b="1"/>
              <a:t>下面以聚类问题和高斯混合模型为例进行说明。有一批样本，分属于3个类，假设每个类都服从正态分布，均值和协方差未知，各样本属于哪个类也是未知的</a:t>
            </a:r>
          </a:p>
          <a:p>
            <a:pPr lvl="0">
              <a:defRPr sz="1800"/>
            </a:pPr>
            <a:endParaRPr sz="3000" b="1"/>
          </a:p>
          <a:p>
            <a:pPr lvl="0">
              <a:defRPr sz="1800"/>
            </a:pPr>
            <a:r>
              <a:rPr sz="3000" b="1"/>
              <a:t>算法需要在此条件下估计每个正态分布的均值和协方差。</a:t>
            </a:r>
          </a:p>
          <a:p>
            <a:pPr lvl="0">
              <a:defRPr sz="1800"/>
            </a:pPr>
            <a:endParaRPr sz="3000" b="1"/>
          </a:p>
          <a:p>
            <a:pPr lvl="0">
              <a:defRPr sz="1800"/>
            </a:pPr>
            <a:r>
              <a:rPr sz="3000" b="1"/>
              <a:t>下图是一个例子，3类样本都服从正态分布，但每个样本属于哪个类是未知的：</a:t>
            </a:r>
          </a:p>
        </p:txBody>
      </p:sp>
      <p:sp>
        <p:nvSpPr>
          <p:cNvPr id="143" name="Shape 143"/>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高斯混合模型</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高斯混合模型</a:t>
            </a:r>
          </a:p>
        </p:txBody>
      </p:sp>
      <p:pic>
        <p:nvPicPr>
          <p:cNvPr id="146" name="FE8F0EF1-D36B-495F-8C8F-4F544B9CFE3C.png"/>
          <p:cNvPicPr/>
          <p:nvPr/>
        </p:nvPicPr>
        <p:blipFill>
          <a:blip r:embed="rId2">
            <a:extLst/>
          </a:blip>
          <a:stretch>
            <a:fillRect/>
          </a:stretch>
        </p:blipFill>
        <p:spPr>
          <a:xfrm>
            <a:off x="2921000" y="2583904"/>
            <a:ext cx="7162800" cy="5384801"/>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p:cNvSpPr>
          <p:nvPr>
            <p:ph type="body" idx="1"/>
          </p:nvPr>
        </p:nvSpPr>
        <p:spPr>
          <a:prstGeom prst="rect">
            <a:avLst/>
          </a:prstGeom>
        </p:spPr>
        <p:txBody>
          <a:bodyPr/>
          <a:lstStyle/>
          <a:p>
            <a:pPr lvl="0">
              <a:defRPr sz="1800"/>
            </a:pPr>
            <a:r>
              <a:rPr sz="3000" b="1"/>
              <a:t>样本所属的类别就是隐变量，我们无法直接观察到它的值，这种隐变量的存在导致了用最大似然估计求解时的困难。</a:t>
            </a:r>
          </a:p>
          <a:p>
            <a:pPr lvl="0">
              <a:defRPr sz="1800"/>
            </a:pPr>
            <a:endParaRPr sz="3000" b="1"/>
          </a:p>
          <a:p>
            <a:pPr lvl="0">
              <a:defRPr sz="1800"/>
            </a:pPr>
            <a:r>
              <a:rPr sz="3000" b="1"/>
              <a:t>上面这个例子可以用高斯混合模型进行描述，它的概率密度函数是多个高斯分布（正态分布）的加权和。</a:t>
            </a:r>
          </a:p>
          <a:p>
            <a:pPr lvl="0">
              <a:defRPr sz="1800"/>
            </a:pPr>
            <a:endParaRPr sz="3000" b="1"/>
          </a:p>
          <a:p>
            <a:pPr lvl="0">
              <a:defRPr sz="1800"/>
            </a:pPr>
            <a:r>
              <a:rPr sz="3000" b="1"/>
              <a:t>高斯混合模型（Gaussian Mixture Model，简称GMM）通过多个正态分布的加权和来描述一个随机变量的概率分布，概率密度函数定义为：</a:t>
            </a:r>
          </a:p>
          <a:p>
            <a:pPr lvl="1">
              <a:defRPr sz="1800"/>
            </a:pPr>
            <a:endParaRPr sz="2800"/>
          </a:p>
        </p:txBody>
      </p:sp>
      <p:sp>
        <p:nvSpPr>
          <p:cNvPr id="149" name="Shape 149"/>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高斯混合模型</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p:cNvSpPr>
          <p:nvPr>
            <p:ph type="body" idx="1"/>
          </p:nvPr>
        </p:nvSpPr>
        <p:spPr>
          <a:prstGeom prst="rect">
            <a:avLst/>
          </a:prstGeom>
        </p:spPr>
        <p:txBody>
          <a:bodyPr/>
          <a:lstStyle/>
          <a:p>
            <a:pPr lvl="0">
              <a:defRPr sz="1800"/>
            </a:pPr>
            <a:r>
              <a:rPr sz="3000" b="1"/>
              <a:t>高斯混合模型（Gaussian Mixture Model，简称GMM）通过多个正态分布的加权和来描述一个随机变量的概率分布，概率密度函数定义为：</a:t>
            </a:r>
          </a:p>
          <a:p>
            <a:pPr lvl="1">
              <a:defRPr sz="1800"/>
            </a:pPr>
            <a:endParaRPr sz="2800"/>
          </a:p>
        </p:txBody>
      </p:sp>
      <p:sp>
        <p:nvSpPr>
          <p:cNvPr id="152" name="Shape 152"/>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高斯混合模型</a:t>
            </a:r>
          </a:p>
        </p:txBody>
      </p:sp>
      <p:pic>
        <p:nvPicPr>
          <p:cNvPr id="153" name="E1B73311-3EAB-48AF-AE1C-07E90D73EE76.png"/>
          <p:cNvPicPr/>
          <p:nvPr/>
        </p:nvPicPr>
        <p:blipFill>
          <a:blip r:embed="rId2">
            <a:extLst/>
          </a:blip>
          <a:stretch>
            <a:fillRect/>
          </a:stretch>
        </p:blipFill>
        <p:spPr>
          <a:xfrm>
            <a:off x="928538" y="3662741"/>
            <a:ext cx="11616733" cy="3438026"/>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body" idx="1"/>
          </p:nvPr>
        </p:nvSpPr>
        <p:spPr>
          <a:prstGeom prst="rect">
            <a:avLst/>
          </a:prstGeom>
        </p:spPr>
        <p:txBody>
          <a:bodyPr/>
          <a:lstStyle/>
          <a:p>
            <a:pPr lvl="0">
              <a:defRPr sz="1800"/>
            </a:pPr>
            <a:r>
              <a:rPr sz="3000"/>
              <a:t>对于高斯混合模型，也可以使用最大似然估计确定模型的参数，但每个样本属于哪个高斯分布是未知的，而计算高斯分布的参数时需要用到这个信息；反过来，样本属于哪个高斯分布又是由高斯分布的参数确定的。因此存在循环依赖，解决此问题的办法是打破此循环依赖，从高斯分布的一个不准确的初始猜测值开始，计算样本属于每个高斯分布的概率，然后又根据这个概率更新每个高斯分布的参数。这就是EM算法求解时的做法。</a:t>
            </a:r>
          </a:p>
        </p:txBody>
      </p:sp>
      <p:sp>
        <p:nvSpPr>
          <p:cNvPr id="156" name="Shape 156"/>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高斯混合模型</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p:cNvSpPr>
          <p:nvPr>
            <p:ph type="body" idx="1"/>
          </p:nvPr>
        </p:nvSpPr>
        <p:spPr>
          <a:prstGeom prst="rect">
            <a:avLst/>
          </a:prstGeom>
        </p:spPr>
        <p:txBody>
          <a:bodyPr/>
          <a:lstStyle/>
          <a:p>
            <a:pPr lvl="0">
              <a:defRPr sz="1800"/>
            </a:pPr>
            <a:r>
              <a:rPr sz="3000"/>
              <a:t>高斯混合模型的对数似然函数为：</a:t>
            </a:r>
          </a:p>
        </p:txBody>
      </p:sp>
      <p:sp>
        <p:nvSpPr>
          <p:cNvPr id="159" name="Shape 159"/>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高斯混合模型</a:t>
            </a:r>
          </a:p>
        </p:txBody>
      </p:sp>
      <p:pic>
        <p:nvPicPr>
          <p:cNvPr id="160" name="DED17A59-4C49-45C9-887C-F2BAA44EEA4A.png"/>
          <p:cNvPicPr/>
          <p:nvPr/>
        </p:nvPicPr>
        <p:blipFill>
          <a:blip r:embed="rId2">
            <a:extLst/>
          </a:blip>
          <a:stretch>
            <a:fillRect/>
          </a:stretch>
        </p:blipFill>
        <p:spPr>
          <a:xfrm>
            <a:off x="575865" y="3244421"/>
            <a:ext cx="11853070" cy="2540557"/>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高斯混合模型</a:t>
            </a:r>
          </a:p>
        </p:txBody>
      </p:sp>
      <p:pic>
        <p:nvPicPr>
          <p:cNvPr id="163" name="B1247EC7-6CC8-4AEC-91D2-8D095E5A2338.png"/>
          <p:cNvPicPr/>
          <p:nvPr/>
        </p:nvPicPr>
        <p:blipFill>
          <a:blip r:embed="rId2">
            <a:extLst/>
          </a:blip>
          <a:stretch>
            <a:fillRect/>
          </a:stretch>
        </p:blipFill>
        <p:spPr>
          <a:xfrm>
            <a:off x="262086" y="3034747"/>
            <a:ext cx="12734628" cy="4582641"/>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1"/>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Jensen 不等式</a:t>
            </a:r>
          </a:p>
        </p:txBody>
      </p:sp>
      <p:pic>
        <p:nvPicPr>
          <p:cNvPr id="42" name="C3780918-AB48-461E-9FF5-C4CD04299F2D.png"/>
          <p:cNvPicPr/>
          <p:nvPr/>
        </p:nvPicPr>
        <p:blipFill>
          <a:blip r:embed="rId2">
            <a:extLst/>
          </a:blip>
          <a:stretch>
            <a:fillRect/>
          </a:stretch>
        </p:blipFill>
        <p:spPr>
          <a:xfrm>
            <a:off x="522535" y="2713334"/>
            <a:ext cx="12366130" cy="3967915"/>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Jensen 不等式</a:t>
            </a:r>
          </a:p>
        </p:txBody>
      </p:sp>
      <p:pic>
        <p:nvPicPr>
          <p:cNvPr id="45" name="F1653119-03D5-46D7-B192-DA5B179D3BE9.png"/>
          <p:cNvPicPr/>
          <p:nvPr/>
        </p:nvPicPr>
        <p:blipFill>
          <a:blip r:embed="rId2">
            <a:extLst/>
          </a:blip>
          <a:stretch>
            <a:fillRect/>
          </a:stretch>
        </p:blipFill>
        <p:spPr>
          <a:xfrm>
            <a:off x="379104" y="2230596"/>
            <a:ext cx="12246592" cy="6310520"/>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hape 47"/>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Jensen 不等式</a:t>
            </a:r>
          </a:p>
        </p:txBody>
      </p:sp>
      <p:pic>
        <p:nvPicPr>
          <p:cNvPr id="48" name="8560A61C-1A3F-4F34-B904-0B4F8BCF688C.png"/>
          <p:cNvPicPr/>
          <p:nvPr/>
        </p:nvPicPr>
        <p:blipFill>
          <a:blip r:embed="rId2">
            <a:extLst/>
          </a:blip>
          <a:stretch>
            <a:fillRect/>
          </a:stretch>
        </p:blipFill>
        <p:spPr>
          <a:xfrm>
            <a:off x="2815629" y="2025550"/>
            <a:ext cx="6963968" cy="5898444"/>
          </a:xfrm>
          <a:prstGeom prst="rect">
            <a:avLst/>
          </a:prstGeom>
          <a:ln w="12700">
            <a:miter lim="400000"/>
          </a:ln>
        </p:spPr>
      </p:pic>
      <p:pic>
        <p:nvPicPr>
          <p:cNvPr id="49" name="D9CFE89C-92D1-47E5-A4BB-445ECCDB79C1.png"/>
          <p:cNvPicPr/>
          <p:nvPr/>
        </p:nvPicPr>
        <p:blipFill>
          <a:blip r:embed="rId3">
            <a:extLst/>
          </a:blip>
          <a:stretch>
            <a:fillRect/>
          </a:stretch>
        </p:blipFill>
        <p:spPr>
          <a:xfrm>
            <a:off x="685254" y="8138793"/>
            <a:ext cx="11968138" cy="1095482"/>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a:spLocks noGrp="1"/>
          </p:cNvSpPr>
          <p:nvPr>
            <p:ph type="body" idx="1"/>
          </p:nvPr>
        </p:nvSpPr>
        <p:spPr>
          <a:prstGeom prst="rect">
            <a:avLst/>
          </a:prstGeom>
        </p:spPr>
        <p:txBody>
          <a:bodyPr/>
          <a:lstStyle/>
          <a:p>
            <a:pPr lvl="0">
              <a:defRPr sz="1800"/>
            </a:pPr>
            <a:r>
              <a:rPr sz="3000"/>
              <a:t>问题描述</a:t>
            </a:r>
          </a:p>
        </p:txBody>
      </p:sp>
      <p:sp>
        <p:nvSpPr>
          <p:cNvPr id="52" name="Shape 52"/>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53" name="3C45FD00-BC17-4776-9332-0A31A35075F6.png"/>
          <p:cNvPicPr/>
          <p:nvPr/>
        </p:nvPicPr>
        <p:blipFill>
          <a:blip r:embed="rId2">
            <a:extLst/>
          </a:blip>
          <a:stretch>
            <a:fillRect/>
          </a:stretch>
        </p:blipFill>
        <p:spPr>
          <a:xfrm>
            <a:off x="434131" y="2967607"/>
            <a:ext cx="12136538" cy="3072979"/>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ape 55"/>
          <p:cNvSpPr>
            <a:spLocks noGrp="1"/>
          </p:cNvSpPr>
          <p:nvPr>
            <p:ph type="body" idx="1"/>
          </p:nvPr>
        </p:nvSpPr>
        <p:spPr>
          <a:prstGeom prst="rect">
            <a:avLst/>
          </a:prstGeom>
        </p:spPr>
        <p:txBody>
          <a:bodyPr/>
          <a:lstStyle/>
          <a:p>
            <a:pPr lvl="0">
              <a:defRPr sz="1800"/>
            </a:pPr>
            <a:r>
              <a:rPr sz="3000"/>
              <a:t>问题描述</a:t>
            </a:r>
          </a:p>
        </p:txBody>
      </p:sp>
      <p:sp>
        <p:nvSpPr>
          <p:cNvPr id="56" name="Shape 56"/>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57" name="B56F4BD7-B575-4454-8B3A-0B82C7D19ECD.png"/>
          <p:cNvPicPr/>
          <p:nvPr/>
        </p:nvPicPr>
        <p:blipFill>
          <a:blip r:embed="rId2">
            <a:extLst/>
          </a:blip>
          <a:stretch>
            <a:fillRect/>
          </a:stretch>
        </p:blipFill>
        <p:spPr>
          <a:xfrm>
            <a:off x="742007" y="3835134"/>
            <a:ext cx="11749386" cy="3480332"/>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body" idx="1"/>
          </p:nvPr>
        </p:nvSpPr>
        <p:spPr>
          <a:prstGeom prst="rect">
            <a:avLst/>
          </a:prstGeom>
        </p:spPr>
        <p:txBody>
          <a:bodyPr/>
          <a:lstStyle/>
          <a:p>
            <a:pPr lvl="0">
              <a:defRPr sz="1800"/>
            </a:pPr>
            <a:r>
              <a:rPr sz="3000"/>
              <a:t>EM求解过程</a:t>
            </a:r>
          </a:p>
        </p:txBody>
      </p:sp>
      <p:sp>
        <p:nvSpPr>
          <p:cNvPr id="60" name="Shape 60"/>
          <p:cNvSpPr>
            <a:spLocks noGrp="1"/>
          </p:cNvSpPr>
          <p:nvPr>
            <p:ph type="title"/>
          </p:nvPr>
        </p:nvSpPr>
        <p:spPr>
          <a:prstGeom prst="rect">
            <a:avLst/>
          </a:prstGeom>
        </p:spPr>
        <p:txBody>
          <a:bodyPr/>
          <a:lstStyle/>
          <a:p>
            <a:pPr lvl="0">
              <a:defRPr sz="1800" b="0">
                <a:solidFill>
                  <a:srgbClr val="000000"/>
                </a:solidFill>
              </a:defRPr>
            </a:pPr>
            <a:r>
              <a:rPr sz="4200" b="1">
                <a:solidFill>
                  <a:srgbClr val="BC0031"/>
                </a:solidFill>
              </a:rPr>
              <a:t>Expectation Maximization Algorithm</a:t>
            </a:r>
          </a:p>
        </p:txBody>
      </p:sp>
      <p:pic>
        <p:nvPicPr>
          <p:cNvPr id="61" name="258C0FC1-74A9-4D58-97C1-408CD0FA36B5.png"/>
          <p:cNvPicPr/>
          <p:nvPr/>
        </p:nvPicPr>
        <p:blipFill>
          <a:blip r:embed="rId2">
            <a:extLst/>
          </a:blip>
          <a:stretch>
            <a:fillRect/>
          </a:stretch>
        </p:blipFill>
        <p:spPr>
          <a:xfrm>
            <a:off x="457200" y="3407616"/>
            <a:ext cx="12369800" cy="4027042"/>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8ECED"/>
      </a:accent5>
      <a:accent6>
        <a:srgbClr val="2E2E8B"/>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BBE0E3"/>
          </a:solidFill>
          <a:prstDash val="solid"/>
          <a:bevel/>
        </a:ln>
        <a:effectLst/>
      </a:spPr>
      <a:bodyPr rot="0" spcFirstLastPara="1" vertOverflow="overflow" horzOverflow="overflow" vert="horz" wrap="square" lIns="65022" tIns="65022" rIns="65022" bIns="65022"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BBE0E3"/>
          </a:solidFill>
          <a:prstDash val="solid"/>
          <a:bevel/>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65022" tIns="65022" rIns="65022" bIns="65022"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8ECED"/>
      </a:accent5>
      <a:accent6>
        <a:srgbClr val="2E2E8B"/>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BBE0E3"/>
          </a:solidFill>
          <a:prstDash val="solid"/>
          <a:bevel/>
        </a:ln>
        <a:effectLst/>
      </a:spPr>
      <a:bodyPr rot="0" spcFirstLastPara="1" vertOverflow="overflow" horzOverflow="overflow" vert="horz" wrap="square" lIns="65022" tIns="65022" rIns="65022" bIns="65022"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BBE0E3"/>
          </a:solidFill>
          <a:prstDash val="solid"/>
          <a:bevel/>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65022" tIns="65022" rIns="65022" bIns="65022"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3912</TotalTime>
  <Words>407</Words>
  <Application>Microsoft Office PowerPoint</Application>
  <PresentationFormat>自定义</PresentationFormat>
  <Paragraphs>86</Paragraphs>
  <Slides>36</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36</vt:i4>
      </vt:variant>
    </vt:vector>
  </HeadingPairs>
  <TitlesOfParts>
    <vt:vector size="42" baseType="lpstr">
      <vt:lpstr>Avenir Book</vt:lpstr>
      <vt:lpstr>Helvetica Neue</vt:lpstr>
      <vt:lpstr>Arial</vt:lpstr>
      <vt:lpstr>Times New Roman</vt:lpstr>
      <vt:lpstr>Wingdings 2</vt:lpstr>
      <vt:lpstr>Default</vt:lpstr>
      <vt:lpstr>PowerPoint 演示文稿</vt:lpstr>
      <vt:lpstr>EM算法历史</vt:lpstr>
      <vt:lpstr>Jensen 不等式</vt:lpstr>
      <vt:lpstr>Jensen 不等式</vt:lpstr>
      <vt:lpstr>Jensen 不等式</vt:lpstr>
      <vt:lpstr>Jensen 不等式</vt:lpstr>
      <vt:lpstr>Expectation Maximization Algorithm</vt:lpstr>
      <vt:lpstr>Expectation Maximization Algorithm</vt:lpstr>
      <vt:lpstr>Expectation Maximization Algorithm</vt:lpstr>
      <vt:lpstr>Expectation Maximization Algorithm</vt:lpstr>
      <vt:lpstr>Expectation Maximization Algorithm</vt:lpstr>
      <vt:lpstr>Expectation Maximization Algorithm</vt:lpstr>
      <vt:lpstr>Expectation Maximization Algorithm</vt:lpstr>
      <vt:lpstr>Expectation Maximization Algorithm</vt:lpstr>
      <vt:lpstr>Expectation Maximization Algorithm</vt:lpstr>
      <vt:lpstr>Expectation Maximization Algorithm</vt:lpstr>
      <vt:lpstr>Expectation Maximization Algorithm</vt:lpstr>
      <vt:lpstr>Expectation Maximization Algorithm</vt:lpstr>
      <vt:lpstr>EM 算法的初始化</vt:lpstr>
      <vt:lpstr>EM 算法是否一定收敛</vt:lpstr>
      <vt:lpstr>应用例子</vt:lpstr>
      <vt:lpstr>应用例子</vt:lpstr>
      <vt:lpstr>应用例子</vt:lpstr>
      <vt:lpstr>应用例子</vt:lpstr>
      <vt:lpstr>应用例子</vt:lpstr>
      <vt:lpstr>应用例子</vt:lpstr>
      <vt:lpstr>应用例子</vt:lpstr>
      <vt:lpstr>应用例子</vt:lpstr>
      <vt:lpstr>总结</vt:lpstr>
      <vt:lpstr>高斯混合模型</vt:lpstr>
      <vt:lpstr>高斯混合模型</vt:lpstr>
      <vt:lpstr>高斯混合模型</vt:lpstr>
      <vt:lpstr>高斯混合模型</vt:lpstr>
      <vt:lpstr>高斯混合模型</vt:lpstr>
      <vt:lpstr>高斯混合模型</vt:lpstr>
      <vt:lpstr>高斯混合模型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zheng xianqi</cp:lastModifiedBy>
  <cp:revision>5</cp:revision>
  <dcterms:modified xsi:type="dcterms:W3CDTF">2019-04-08T07:50:22Z</dcterms:modified>
</cp:coreProperties>
</file>